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9" r:id="rId4"/>
    <p:sldId id="1157" r:id="rId5"/>
    <p:sldId id="257" r:id="rId6"/>
    <p:sldId id="1160" r:id="rId7"/>
    <p:sldId id="1163" r:id="rId8"/>
    <p:sldId id="278" r:id="rId9"/>
    <p:sldId id="1162" r:id="rId10"/>
    <p:sldId id="1159" r:id="rId11"/>
    <p:sldId id="261" r:id="rId12"/>
    <p:sldId id="1148" r:id="rId13"/>
    <p:sldId id="264" r:id="rId14"/>
    <p:sldId id="265" r:id="rId15"/>
    <p:sldId id="266" r:id="rId16"/>
    <p:sldId id="1155" r:id="rId17"/>
    <p:sldId id="1151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77" r:id="rId26"/>
    <p:sldId id="1161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7" r:id="rId35"/>
    <p:sldId id="288" r:id="rId36"/>
    <p:sldId id="289" r:id="rId37"/>
    <p:sldId id="290" r:id="rId38"/>
  </p:sldIdLst>
  <p:sldSz cx="12192000" cy="6858000"/>
  <p:notesSz cx="6797675" cy="9928225"/>
  <p:embeddedFontLst>
    <p:embeddedFont>
      <p:font typeface="Segoe UI" panose="020B0502040204020203" pitchFamily="34" charset="0"/>
      <p:regular r:id="rId40"/>
      <p:bold r:id="rId41"/>
      <p:italic r:id="rId42"/>
      <p:boldItalic r:id="rId43"/>
    </p:embeddedFont>
    <p:embeddedFont>
      <p:font typeface="Segoe UI Black" panose="020B0A02040204020203" pitchFamily="34" charset="0"/>
      <p:bold r:id="rId44"/>
      <p:boldItalic r:id="rId45"/>
    </p:embeddedFont>
    <p:embeddedFont>
      <p:font typeface="Segoe UI Bold" panose="020B0802040204020203" pitchFamily="34" charset="0"/>
      <p:bold r:id="rId46"/>
    </p:embeddedFont>
    <p:embeddedFont>
      <p:font typeface="Segoe UI Semibold" panose="020B0702040204020203" pitchFamily="34" charset="0"/>
      <p:bold r:id="rId47"/>
      <p:boldItalic r:id="rId4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87A63E-0869-21B9-E9BB-89DCF54B20B1}" name="Biegger Stefan swisstopo" initials="Bs" userId="S::stefan.biegger@swisstopo.ch::ecd77635-0c0d-4723-89ca-3712bc5980e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 Biegger" initials="" lastIdx="1" clrIdx="0"/>
  <p:cmAuthor id="1" name="Philippe Schütz" initials="" lastIdx="1" clrIdx="1"/>
  <p:cmAuthor id="2" name="Jürgen Hansmann" initials="" lastIdx="5" clrIdx="2"/>
  <p:cmAuthor id="3" name="Frapolli Florian swisstopo" initials="FF" lastIdx="13" clrIdx="3">
    <p:extLst>
      <p:ext uri="{19B8F6BF-5375-455C-9EA6-DF929625EA0E}">
        <p15:presenceInfo xmlns:p15="http://schemas.microsoft.com/office/powerpoint/2012/main" userId="S::florian.frapolli@swisstopo.ch::3790ba79-b95d-4013-b45c-a53ee2303f04" providerId="AD"/>
      </p:ext>
    </p:extLst>
  </p:cmAuthor>
  <p:cmAuthor id="4" name="Filli Romedi" initials="FR" lastIdx="3" clrIdx="4">
    <p:extLst>
      <p:ext uri="{19B8F6BF-5375-455C-9EA6-DF929625EA0E}">
        <p15:presenceInfo xmlns:p15="http://schemas.microsoft.com/office/powerpoint/2012/main" userId="S::romedi.filli_sh.ch#ext#@fwpgovch.onmicrosoft.com::dcfbed49-3e0f-4b2b-bc15-85271647e5b9" providerId="AD"/>
      </p:ext>
    </p:extLst>
  </p:cmAuthor>
  <p:cmAuthor id="5" name="Böcklin Christoph swisstopo" initials="Bs" lastIdx="1" clrIdx="5">
    <p:extLst>
      <p:ext uri="{19B8F6BF-5375-455C-9EA6-DF929625EA0E}">
        <p15:presenceInfo xmlns:p15="http://schemas.microsoft.com/office/powerpoint/2012/main" userId="S::christoph.boecklin@swisstopo.ch::2008b49e-2d51-48b7-8325-0d367a0bd0f6" providerId="AD"/>
      </p:ext>
    </p:extLst>
  </p:cmAuthor>
  <p:cmAuthor id="6" name="Buogo Alain swisstopo" initials="Bs" lastIdx="1" clrIdx="6">
    <p:extLst>
      <p:ext uri="{19B8F6BF-5375-455C-9EA6-DF929625EA0E}">
        <p15:presenceInfo xmlns:p15="http://schemas.microsoft.com/office/powerpoint/2012/main" userId="S::alain.buogo@swisstopo.ch::5b7ff281-bc14-4ff4-be16-bea33df484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6B85"/>
    <a:srgbClr val="D3E0E4"/>
    <a:srgbClr val="D4311F"/>
    <a:srgbClr val="C4D6DB"/>
    <a:srgbClr val="AB5851"/>
    <a:srgbClr val="F3CB63"/>
    <a:srgbClr val="5C8B96"/>
    <a:srgbClr val="867169"/>
    <a:srgbClr val="6D97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67" autoAdjust="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polli Florian swisstopo" userId="3790ba79-b95d-4013-b45c-a53ee2303f04" providerId="ADAL" clId="{71DE4511-24AB-44BD-AE19-022B94F4E8FE}"/>
    <pc:docChg chg="modSld">
      <pc:chgData name="Frapolli Florian swisstopo" userId="3790ba79-b95d-4013-b45c-a53ee2303f04" providerId="ADAL" clId="{71DE4511-24AB-44BD-AE19-022B94F4E8FE}" dt="2026-08-14T07:03:17.686" v="13" actId="6549"/>
      <pc:docMkLst>
        <pc:docMk/>
      </pc:docMkLst>
      <pc:sldChg chg="modNotesTx">
        <pc:chgData name="Frapolli Florian swisstopo" userId="3790ba79-b95d-4013-b45c-a53ee2303f04" providerId="ADAL" clId="{71DE4511-24AB-44BD-AE19-022B94F4E8FE}" dt="2026-08-14T07:02:07.918" v="1" actId="6549"/>
        <pc:sldMkLst>
          <pc:docMk/>
          <pc:sldMk cId="0" sldId="256"/>
        </pc:sldMkLst>
      </pc:sldChg>
      <pc:sldChg chg="modSp mod modNotesTx">
        <pc:chgData name="Frapolli Florian swisstopo" userId="3790ba79-b95d-4013-b45c-a53ee2303f04" providerId="ADAL" clId="{71DE4511-24AB-44BD-AE19-022B94F4E8FE}" dt="2026-08-14T07:02:13.674" v="2" actId="6549"/>
        <pc:sldMkLst>
          <pc:docMk/>
          <pc:sldMk cId="0" sldId="258"/>
        </pc:sldMkLst>
        <pc:spChg chg="mod">
          <ac:chgData name="Frapolli Florian swisstopo" userId="3790ba79-b95d-4013-b45c-a53ee2303f04" providerId="ADAL" clId="{71DE4511-24AB-44BD-AE19-022B94F4E8FE}" dt="2026-08-14T07:01:42.784" v="0" actId="2711"/>
          <ac:spMkLst>
            <pc:docMk/>
            <pc:sldMk cId="0" sldId="258"/>
            <ac:spMk id="2" creationId="{A2F2583F-C505-ECC3-029A-14F0CFE3CCD2}"/>
          </ac:spMkLst>
        </pc:spChg>
      </pc:sldChg>
      <pc:sldChg chg="modNotesTx">
        <pc:chgData name="Frapolli Florian swisstopo" userId="3790ba79-b95d-4013-b45c-a53ee2303f04" providerId="ADAL" clId="{71DE4511-24AB-44BD-AE19-022B94F4E8FE}" dt="2026-08-14T07:02:18.515" v="3" actId="6549"/>
        <pc:sldMkLst>
          <pc:docMk/>
          <pc:sldMk cId="0" sldId="259"/>
        </pc:sldMkLst>
      </pc:sldChg>
      <pc:sldChg chg="modNotesTx">
        <pc:chgData name="Frapolli Florian swisstopo" userId="3790ba79-b95d-4013-b45c-a53ee2303f04" providerId="ADAL" clId="{71DE4511-24AB-44BD-AE19-022B94F4E8FE}" dt="2026-08-14T07:02:37.646" v="6" actId="6549"/>
        <pc:sldMkLst>
          <pc:docMk/>
          <pc:sldMk cId="0" sldId="264"/>
        </pc:sldMkLst>
      </pc:sldChg>
      <pc:sldChg chg="modNotesTx">
        <pc:chgData name="Frapolli Florian swisstopo" userId="3790ba79-b95d-4013-b45c-a53ee2303f04" providerId="ADAL" clId="{71DE4511-24AB-44BD-AE19-022B94F4E8FE}" dt="2026-08-14T07:02:41.028" v="7" actId="6549"/>
        <pc:sldMkLst>
          <pc:docMk/>
          <pc:sldMk cId="0" sldId="265"/>
        </pc:sldMkLst>
      </pc:sldChg>
      <pc:sldChg chg="modNotesTx">
        <pc:chgData name="Frapolli Florian swisstopo" userId="3790ba79-b95d-4013-b45c-a53ee2303f04" providerId="ADAL" clId="{71DE4511-24AB-44BD-AE19-022B94F4E8FE}" dt="2026-08-14T07:02:51.341" v="8" actId="6549"/>
        <pc:sldMkLst>
          <pc:docMk/>
          <pc:sldMk cId="0" sldId="274"/>
        </pc:sldMkLst>
      </pc:sldChg>
      <pc:sldChg chg="modNotesTx">
        <pc:chgData name="Frapolli Florian swisstopo" userId="3790ba79-b95d-4013-b45c-a53ee2303f04" providerId="ADAL" clId="{71DE4511-24AB-44BD-AE19-022B94F4E8FE}" dt="2026-08-14T07:03:01.724" v="10" actId="6549"/>
        <pc:sldMkLst>
          <pc:docMk/>
          <pc:sldMk cId="0" sldId="279"/>
        </pc:sldMkLst>
      </pc:sldChg>
      <pc:sldChg chg="modNotesTx">
        <pc:chgData name="Frapolli Florian swisstopo" userId="3790ba79-b95d-4013-b45c-a53ee2303f04" providerId="ADAL" clId="{71DE4511-24AB-44BD-AE19-022B94F4E8FE}" dt="2026-08-14T07:03:05.692" v="11" actId="6549"/>
        <pc:sldMkLst>
          <pc:docMk/>
          <pc:sldMk cId="0" sldId="281"/>
        </pc:sldMkLst>
      </pc:sldChg>
      <pc:sldChg chg="modNotesTx">
        <pc:chgData name="Frapolli Florian swisstopo" userId="3790ba79-b95d-4013-b45c-a53ee2303f04" providerId="ADAL" clId="{71DE4511-24AB-44BD-AE19-022B94F4E8FE}" dt="2026-08-14T07:03:14.213" v="12" actId="6549"/>
        <pc:sldMkLst>
          <pc:docMk/>
          <pc:sldMk cId="0" sldId="287"/>
        </pc:sldMkLst>
      </pc:sldChg>
      <pc:sldChg chg="modNotesTx">
        <pc:chgData name="Frapolli Florian swisstopo" userId="3790ba79-b95d-4013-b45c-a53ee2303f04" providerId="ADAL" clId="{71DE4511-24AB-44BD-AE19-022B94F4E8FE}" dt="2026-08-14T07:03:17.686" v="13" actId="6549"/>
        <pc:sldMkLst>
          <pc:docMk/>
          <pc:sldMk cId="0" sldId="288"/>
        </pc:sldMkLst>
      </pc:sldChg>
      <pc:sldChg chg="modNotesTx">
        <pc:chgData name="Frapolli Florian swisstopo" userId="3790ba79-b95d-4013-b45c-a53ee2303f04" providerId="ADAL" clId="{71DE4511-24AB-44BD-AE19-022B94F4E8FE}" dt="2026-08-14T07:02:32.324" v="5" actId="6549"/>
        <pc:sldMkLst>
          <pc:docMk/>
          <pc:sldMk cId="997338560" sldId="1159"/>
        </pc:sldMkLst>
      </pc:sldChg>
      <pc:sldChg chg="modNotesTx">
        <pc:chgData name="Frapolli Florian swisstopo" userId="3790ba79-b95d-4013-b45c-a53ee2303f04" providerId="ADAL" clId="{71DE4511-24AB-44BD-AE19-022B94F4E8FE}" dt="2026-08-14T07:02:23.988" v="4" actId="6549"/>
        <pc:sldMkLst>
          <pc:docMk/>
          <pc:sldMk cId="2734715456" sldId="1160"/>
        </pc:sldMkLst>
      </pc:sldChg>
      <pc:sldChg chg="modNotesTx">
        <pc:chgData name="Frapolli Florian swisstopo" userId="3790ba79-b95d-4013-b45c-a53ee2303f04" providerId="ADAL" clId="{71DE4511-24AB-44BD-AE19-022B94F4E8FE}" dt="2026-08-14T07:02:58.101" v="9" actId="6549"/>
        <pc:sldMkLst>
          <pc:docMk/>
          <pc:sldMk cId="3497195659" sldId="11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defTabSz="914400">
              <a:lnSpc>
                <a:spcPct val="1020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550289" y="6484128"/>
            <a:ext cx="4402049" cy="614260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83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</a:p>
        </p:txBody>
      </p:sp>
      <p:sp>
        <p:nvSpPr>
          <p:cNvPr id="2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387980" cy="68207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83000"/>
              </a:lnSpc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&lt;header&gt;</a:t>
            </a:r>
          </a:p>
        </p:txBody>
      </p:sp>
      <p:sp>
        <p:nvSpPr>
          <p:cNvPr id="241" name="PlaceHolder 4"/>
          <p:cNvSpPr>
            <a:spLocks noGrp="1"/>
          </p:cNvSpPr>
          <p:nvPr>
            <p:ph type="dt" idx="21"/>
          </p:nvPr>
        </p:nvSpPr>
        <p:spPr>
          <a:xfrm>
            <a:off x="3114645" y="0"/>
            <a:ext cx="2387980" cy="68207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83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83000"/>
              </a:lnSpc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</a:p>
        </p:txBody>
      </p:sp>
      <p:sp>
        <p:nvSpPr>
          <p:cNvPr id="242" name="PlaceHolder 5"/>
          <p:cNvSpPr>
            <a:spLocks noGrp="1"/>
          </p:cNvSpPr>
          <p:nvPr>
            <p:ph type="ftr" idx="22"/>
          </p:nvPr>
        </p:nvSpPr>
        <p:spPr>
          <a:xfrm>
            <a:off x="0" y="12968744"/>
            <a:ext cx="2387980" cy="68207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lnSpc>
                <a:spcPct val="83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83000"/>
              </a:lnSpc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&lt;footer&gt;</a:t>
            </a:r>
          </a:p>
        </p:txBody>
      </p:sp>
      <p:sp>
        <p:nvSpPr>
          <p:cNvPr id="243" name="PlaceHolder 6"/>
          <p:cNvSpPr>
            <a:spLocks noGrp="1"/>
          </p:cNvSpPr>
          <p:nvPr>
            <p:ph type="sldNum" idx="23"/>
          </p:nvPr>
        </p:nvSpPr>
        <p:spPr>
          <a:xfrm>
            <a:off x="3114645" y="12968744"/>
            <a:ext cx="2387980" cy="68207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83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83000"/>
              </a:lnSpc>
              <a:buNone/>
            </a:pPr>
            <a:fld id="{C06F0D74-516A-45F7-A4FB-839B4DE0494E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‹Nr.›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793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4" name="PlaceHolder 3"/>
          <p:cNvSpPr>
            <a:spLocks noGrp="1"/>
          </p:cNvSpPr>
          <p:nvPr>
            <p:ph type="sldNum" idx="24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C7D6BB3-E9D7-4097-939C-D0EEB7940117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03475" y="1792288"/>
            <a:ext cx="8589963" cy="4832350"/>
          </a:xfrm>
          <a:prstGeom prst="rect">
            <a:avLst/>
          </a:prstGeom>
          <a:ln w="0">
            <a:noFill/>
          </a:ln>
        </p:spPr>
      </p:sp>
      <p:sp>
        <p:nvSpPr>
          <p:cNvPr id="805" name="PlaceHolder 2"/>
          <p:cNvSpPr>
            <a:spLocks noGrp="1"/>
          </p:cNvSpPr>
          <p:nvPr>
            <p:ph type="body"/>
          </p:nvPr>
        </p:nvSpPr>
        <p:spPr>
          <a:xfrm>
            <a:off x="378753" y="6901388"/>
            <a:ext cx="3026711" cy="5638860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6" name="PlaceHolder 3"/>
          <p:cNvSpPr>
            <a:spLocks noGrp="1"/>
          </p:cNvSpPr>
          <p:nvPr>
            <p:ph type="sldNum" idx="28"/>
          </p:nvPr>
        </p:nvSpPr>
        <p:spPr>
          <a:xfrm>
            <a:off x="2145589" y="13620040"/>
            <a:ext cx="1637610" cy="712370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62D6742-2135-4624-85B8-D02028C82300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11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B3D9C-AFEF-DDD5-13C7-8BEC45022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>
            <a:extLst>
              <a:ext uri="{FF2B5EF4-FFF2-40B4-BE49-F238E27FC236}">
                <a16:creationId xmlns:a16="http://schemas.microsoft.com/office/drawing/2014/main" id="{CAF9E0B8-136F-198B-59BB-0F2E7DFA9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550" y="1335088"/>
            <a:ext cx="6408738" cy="3605212"/>
          </a:xfrm>
          <a:prstGeom prst="rect">
            <a:avLst/>
          </a:prstGeom>
          <a:ln w="0">
            <a:noFill/>
          </a:ln>
        </p:spPr>
      </p:sp>
      <p:sp>
        <p:nvSpPr>
          <p:cNvPr id="725" name="PlaceHolder 2">
            <a:extLst>
              <a:ext uri="{FF2B5EF4-FFF2-40B4-BE49-F238E27FC236}">
                <a16:creationId xmlns:a16="http://schemas.microsoft.com/office/drawing/2014/main" id="{B018DFB6-A563-0958-6E2E-45D6F2C6992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57442" y="5141822"/>
            <a:ext cx="5258755" cy="4206333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26" name="PlaceHolder 3">
            <a:extLst>
              <a:ext uri="{FF2B5EF4-FFF2-40B4-BE49-F238E27FC236}">
                <a16:creationId xmlns:a16="http://schemas.microsoft.com/office/drawing/2014/main" id="{3970ECB3-A2DE-4E27-5436-94BFF16FF1DF}"/>
              </a:ext>
            </a:extLst>
          </p:cNvPr>
          <p:cNvSpPr>
            <a:spLocks noGrp="1"/>
          </p:cNvSpPr>
          <p:nvPr>
            <p:ph type="sldNum" idx="39"/>
          </p:nvPr>
        </p:nvSpPr>
        <p:spPr>
          <a:xfrm>
            <a:off x="3723366" y="10147359"/>
            <a:ext cx="2848525" cy="536167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4A7B0-D493-4204-B8EB-591E70B7A7B8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1514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14" name="PlaceHolder 2"/>
          <p:cNvSpPr>
            <a:spLocks noGrp="1"/>
          </p:cNvSpPr>
          <p:nvPr>
            <p:ph type="body"/>
          </p:nvPr>
        </p:nvSpPr>
        <p:spPr>
          <a:xfrm>
            <a:off x="480960" y="6469960"/>
            <a:ext cx="3843860" cy="5285119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5" name="PlaceHolder 3"/>
          <p:cNvSpPr>
            <a:spLocks noGrp="1"/>
          </p:cNvSpPr>
          <p:nvPr>
            <p:ph type="sldNum" idx="31"/>
          </p:nvPr>
        </p:nvSpPr>
        <p:spPr>
          <a:xfrm>
            <a:off x="2724678" y="12768910"/>
            <a:ext cx="2080083" cy="666442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09FA10-A527-4253-978F-B9604C7F7D73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13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17" name="PlaceHolder 2"/>
          <p:cNvSpPr>
            <a:spLocks noGrp="1"/>
          </p:cNvSpPr>
          <p:nvPr>
            <p:ph type="body"/>
          </p:nvPr>
        </p:nvSpPr>
        <p:spPr>
          <a:xfrm>
            <a:off x="480960" y="6469960"/>
            <a:ext cx="3843860" cy="5285119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8" name="PlaceHolder 3"/>
          <p:cNvSpPr>
            <a:spLocks noGrp="1"/>
          </p:cNvSpPr>
          <p:nvPr>
            <p:ph type="sldNum" idx="32"/>
          </p:nvPr>
        </p:nvSpPr>
        <p:spPr>
          <a:xfrm>
            <a:off x="2724678" y="12768910"/>
            <a:ext cx="2080083" cy="666442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C8D213A-C0CF-4211-BC13-C5E667A4B749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14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820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1" name="PlaceHolder 3"/>
          <p:cNvSpPr>
            <a:spLocks noGrp="1"/>
          </p:cNvSpPr>
          <p:nvPr>
            <p:ph type="sldNum" idx="33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8556852-24D7-4A3A-A04B-BFE40BE29E0C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CD0AD1-3A80-3541-AD7C-BED1CE10F1E5}" type="slidenum">
              <a:rPr kumimoji="0" lang="de-DE" sz="11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826395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pPr indent="0" algn="r">
              <a:lnSpc>
                <a:spcPct val="83000"/>
              </a:lnSpc>
              <a:buNone/>
            </a:pPr>
            <a:fld id="{C06F0D74-516A-45F7-A4FB-839B4DE0494E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Calibri"/>
              </a:rPr>
              <a:t>18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4092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26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7" name="PlaceHolder 3"/>
          <p:cNvSpPr>
            <a:spLocks noGrp="1"/>
          </p:cNvSpPr>
          <p:nvPr>
            <p:ph type="sldNum" idx="35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04240F-CBAB-4B39-9C01-A35E3FC4BE32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20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829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0" name="PlaceHolder 3"/>
          <p:cNvSpPr>
            <a:spLocks noGrp="1"/>
          </p:cNvSpPr>
          <p:nvPr>
            <p:ph type="sldNum" idx="36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2F9759A-AF37-4EE3-87DA-6C4E5645CC1F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832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3" name="PlaceHolder 3"/>
          <p:cNvSpPr>
            <a:spLocks noGrp="1"/>
          </p:cNvSpPr>
          <p:nvPr>
            <p:ph type="sldNum" idx="37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A2F8E6A-25C3-4F2F-A0EC-91C2583E1DC8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99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0" name="PlaceHolder 3"/>
          <p:cNvSpPr>
            <a:spLocks noGrp="1"/>
          </p:cNvSpPr>
          <p:nvPr>
            <p:ph type="sldNum" idx="26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83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83000"/>
              </a:lnSpc>
              <a:buNone/>
              <a:tabLst>
                <a:tab pos="0" algn="l"/>
              </a:tabLst>
            </a:pPr>
            <a:fld id="{924DE5DE-269E-49F7-8DD1-6F44E480051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35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6" name="PlaceHolder 3"/>
          <p:cNvSpPr>
            <a:spLocks noGrp="1"/>
          </p:cNvSpPr>
          <p:nvPr>
            <p:ph type="sldNum" idx="38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019C9FF-8DD4-4AA3-9D4F-42BA7D22611A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23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38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9" name="PlaceHolder 3"/>
          <p:cNvSpPr>
            <a:spLocks noGrp="1"/>
          </p:cNvSpPr>
          <p:nvPr>
            <p:ph type="sldNum" idx="39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A59CD05-A4DF-40E1-BDAC-C84ECA51CD39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24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841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2" name="PlaceHolder 3"/>
          <p:cNvSpPr>
            <a:spLocks noGrp="1"/>
          </p:cNvSpPr>
          <p:nvPr>
            <p:ph type="sldNum" idx="40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E16A450-62D5-40EE-868D-8D766F87FBDD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ABE89-01AB-754F-6287-DCFD219D3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PlaceHolder 1">
            <a:extLst>
              <a:ext uri="{FF2B5EF4-FFF2-40B4-BE49-F238E27FC236}">
                <a16:creationId xmlns:a16="http://schemas.microsoft.com/office/drawing/2014/main" id="{0D5ACC5F-4000-FCDC-4A4A-7AB6BCBD5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44" name="PlaceHolder 2">
            <a:extLst>
              <a:ext uri="{FF2B5EF4-FFF2-40B4-BE49-F238E27FC236}">
                <a16:creationId xmlns:a16="http://schemas.microsoft.com/office/drawing/2014/main" id="{B4D2CB43-FCE7-1967-A39B-B3F676218AD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  <a:cs typeface="Calibri"/>
            </a:endParaRPr>
          </a:p>
        </p:txBody>
      </p:sp>
      <p:sp>
        <p:nvSpPr>
          <p:cNvPr id="845" name="PlaceHolder 3">
            <a:extLst>
              <a:ext uri="{FF2B5EF4-FFF2-40B4-BE49-F238E27FC236}">
                <a16:creationId xmlns:a16="http://schemas.microsoft.com/office/drawing/2014/main" id="{8326F24E-9956-31F9-C39F-6E893C5832E9}"/>
              </a:ext>
            </a:extLst>
          </p:cNvPr>
          <p:cNvSpPr>
            <a:spLocks noGrp="1"/>
          </p:cNvSpPr>
          <p:nvPr>
            <p:ph type="sldNum" idx="41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CFFBC8D-000D-4782-BF75-844AA4BB588B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26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8162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47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marL="271440" indent="-264960" algn="l" defTabSz="914400">
              <a:lnSpc>
                <a:spcPct val="108000"/>
              </a:lnSpc>
              <a:spcBef>
                <a:spcPts val="99"/>
              </a:spcBef>
              <a:buClr>
                <a:srgbClr val="006B87"/>
              </a:buClr>
              <a:buFont typeface="Wingdings" charset="2"/>
              <a:buChar char=""/>
            </a:pP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8" name="PlaceHolder 3"/>
          <p:cNvSpPr>
            <a:spLocks noGrp="1"/>
          </p:cNvSpPr>
          <p:nvPr>
            <p:ph type="sldNum" idx="42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998CEF7-0B44-4D44-A60E-C093342F3E94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27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50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1" name="PlaceHolder 3"/>
          <p:cNvSpPr>
            <a:spLocks noGrp="1"/>
          </p:cNvSpPr>
          <p:nvPr>
            <p:ph type="sldNum" idx="43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6D7D1C3-7A8F-40E3-AEEF-52BBFD4C788B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28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53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marL="271440" indent="-264960" algn="l" defTabSz="914400">
              <a:lnSpc>
                <a:spcPct val="108000"/>
              </a:lnSpc>
              <a:spcBef>
                <a:spcPts val="99"/>
              </a:spcBef>
              <a:buClr>
                <a:srgbClr val="006B87"/>
              </a:buClr>
              <a:buFont typeface="Wingdings" charset="2"/>
              <a:buChar char=""/>
            </a:pP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4" name="PlaceHolder 3"/>
          <p:cNvSpPr>
            <a:spLocks noGrp="1"/>
          </p:cNvSpPr>
          <p:nvPr>
            <p:ph type="sldNum" idx="44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1F7A4B2-D1A6-43A5-9211-B034017CE3A8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29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56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7" name="PlaceHolder 3"/>
          <p:cNvSpPr>
            <a:spLocks noGrp="1"/>
          </p:cNvSpPr>
          <p:nvPr>
            <p:ph type="sldNum" idx="45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26D63A7-95E4-46BB-9278-DA96B7CF93E3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30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59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60" name="PlaceHolder 3"/>
          <p:cNvSpPr>
            <a:spLocks noGrp="1"/>
          </p:cNvSpPr>
          <p:nvPr>
            <p:ph type="sldNum" idx="46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75EA69D-364B-44F5-8248-E35C81F62389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31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62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63" name="PlaceHolder 3"/>
          <p:cNvSpPr>
            <a:spLocks noGrp="1"/>
          </p:cNvSpPr>
          <p:nvPr>
            <p:ph type="sldNum" idx="47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D32F0E9-9D19-485D-9062-D370B3C9C398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32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02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3" name="PlaceHolder 3"/>
          <p:cNvSpPr>
            <a:spLocks noGrp="1"/>
          </p:cNvSpPr>
          <p:nvPr>
            <p:ph type="sldNum" idx="27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83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83000"/>
              </a:lnSpc>
              <a:buNone/>
              <a:tabLst>
                <a:tab pos="0" algn="l"/>
              </a:tabLst>
            </a:pPr>
            <a:fld id="{60ED6BC4-642E-49FF-87E9-BDFE6BA2354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67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endParaRPr lang="de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68" name="PlaceHolder 3"/>
          <p:cNvSpPr>
            <a:spLocks noGrp="1"/>
          </p:cNvSpPr>
          <p:nvPr>
            <p:ph type="sldNum" idx="48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C350EB4-E020-421E-81B7-2A0FDCB133C3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34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70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71" name="PlaceHolder 3"/>
          <p:cNvSpPr>
            <a:spLocks noGrp="1"/>
          </p:cNvSpPr>
          <p:nvPr>
            <p:ph type="sldNum" idx="49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1A62AA5-7412-4F72-AA30-C171B34B6768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35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9838"/>
            <a:ext cx="5943600" cy="3343275"/>
          </a:xfrm>
          <a:prstGeom prst="rect">
            <a:avLst/>
          </a:prstGeom>
          <a:ln w="0">
            <a:noFill/>
          </a:ln>
        </p:spPr>
      </p:sp>
      <p:sp>
        <p:nvSpPr>
          <p:cNvPr id="873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74" name="PlaceHolder 3"/>
          <p:cNvSpPr>
            <a:spLocks noGrp="1"/>
          </p:cNvSpPr>
          <p:nvPr>
            <p:ph type="sldNum" idx="50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B2862F6-02CF-40BD-A5A5-91284237959B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37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pPr indent="0" algn="r">
              <a:lnSpc>
                <a:spcPct val="83000"/>
              </a:lnSpc>
              <a:buNone/>
            </a:pPr>
            <a:fld id="{C06F0D74-516A-45F7-A4FB-839B4DE0494E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Calibri"/>
              </a:rPr>
              <a:t>4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618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96" name="PlaceHolder 2"/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7" name="PlaceHolder 3"/>
          <p:cNvSpPr>
            <a:spLocks noGrp="1"/>
          </p:cNvSpPr>
          <p:nvPr>
            <p:ph type="sldNum" idx="25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83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83000"/>
              </a:lnSpc>
              <a:buNone/>
              <a:tabLst>
                <a:tab pos="0" algn="l"/>
              </a:tabLst>
            </a:pPr>
            <a:fld id="{52FD8969-3C8A-4330-BA2A-AB6FAF06089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5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F26CA-5C11-B853-A9C8-97CD6B0D1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PlaceHolder 1">
            <a:extLst>
              <a:ext uri="{FF2B5EF4-FFF2-40B4-BE49-F238E27FC236}">
                <a16:creationId xmlns:a16="http://schemas.microsoft.com/office/drawing/2014/main" id="{7490E35D-8A42-9545-6C62-A3D5C911A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17" name="PlaceHolder 2">
            <a:extLst>
              <a:ext uri="{FF2B5EF4-FFF2-40B4-BE49-F238E27FC236}">
                <a16:creationId xmlns:a16="http://schemas.microsoft.com/office/drawing/2014/main" id="{76419CB9-F4E9-4745-802F-3437694A510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80960" y="6469960"/>
            <a:ext cx="3843860" cy="5285119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8" name="PlaceHolder 3">
            <a:extLst>
              <a:ext uri="{FF2B5EF4-FFF2-40B4-BE49-F238E27FC236}">
                <a16:creationId xmlns:a16="http://schemas.microsoft.com/office/drawing/2014/main" id="{37F7D08F-CBDF-2459-9646-EDE065AE477A}"/>
              </a:ext>
            </a:extLst>
          </p:cNvPr>
          <p:cNvSpPr>
            <a:spLocks noGrp="1"/>
          </p:cNvSpPr>
          <p:nvPr>
            <p:ph type="sldNum" idx="32"/>
          </p:nvPr>
        </p:nvSpPr>
        <p:spPr>
          <a:xfrm>
            <a:off x="2724678" y="12768910"/>
            <a:ext cx="2080083" cy="666442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C8D213A-C0CF-4211-BC13-C5E667A4B749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6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037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C38B-EE0A-CC11-B60C-87E57D000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PlaceHolder 1">
            <a:extLst>
              <a:ext uri="{FF2B5EF4-FFF2-40B4-BE49-F238E27FC236}">
                <a16:creationId xmlns:a16="http://schemas.microsoft.com/office/drawing/2014/main" id="{64952D5D-3EDE-3FD7-AED2-808D270B2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0" y="1036638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96" name="PlaceHolder 2">
            <a:extLst>
              <a:ext uri="{FF2B5EF4-FFF2-40B4-BE49-F238E27FC236}">
                <a16:creationId xmlns:a16="http://schemas.microsoft.com/office/drawing/2014/main" id="{28B6B218-B5EB-8FBA-503F-E44EC8EA336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79768" y="4777959"/>
            <a:ext cx="5434317" cy="390191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7" name="PlaceHolder 3">
            <a:extLst>
              <a:ext uri="{FF2B5EF4-FFF2-40B4-BE49-F238E27FC236}">
                <a16:creationId xmlns:a16="http://schemas.microsoft.com/office/drawing/2014/main" id="{4F26E37E-796C-E607-5CEE-49539D11AEBD}"/>
              </a:ext>
            </a:extLst>
          </p:cNvPr>
          <p:cNvSpPr>
            <a:spLocks noGrp="1"/>
          </p:cNvSpPr>
          <p:nvPr>
            <p:ph type="sldNum" idx="25"/>
          </p:nvPr>
        </p:nvSpPr>
        <p:spPr>
          <a:xfrm>
            <a:off x="3850232" y="9429371"/>
            <a:ext cx="2941836" cy="49152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83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83000"/>
              </a:lnSpc>
              <a:buNone/>
              <a:tabLst>
                <a:tab pos="0" algn="l"/>
              </a:tabLst>
            </a:pPr>
            <a:fld id="{52FD8969-3C8A-4330-BA2A-AB6FAF06089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7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5835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681163"/>
            <a:ext cx="8051800" cy="4530725"/>
          </a:xfrm>
          <a:prstGeom prst="rect">
            <a:avLst/>
          </a:prstGeom>
          <a:ln w="0">
            <a:noFill/>
          </a:ln>
        </p:spPr>
      </p:sp>
      <p:sp>
        <p:nvSpPr>
          <p:cNvPr id="844" name="PlaceHolder 2"/>
          <p:cNvSpPr>
            <a:spLocks noGrp="1"/>
          </p:cNvSpPr>
          <p:nvPr>
            <p:ph type="body"/>
          </p:nvPr>
        </p:nvSpPr>
        <p:spPr>
          <a:xfrm>
            <a:off x="480961" y="6469959"/>
            <a:ext cx="3843095" cy="5283653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5" name="PlaceHolder 3"/>
          <p:cNvSpPr>
            <a:spLocks noGrp="1"/>
          </p:cNvSpPr>
          <p:nvPr>
            <p:ph type="sldNum" idx="41"/>
          </p:nvPr>
        </p:nvSpPr>
        <p:spPr>
          <a:xfrm>
            <a:off x="2724678" y="12768910"/>
            <a:ext cx="2079319" cy="664976"/>
          </a:xfrm>
          <a:prstGeom prst="rect">
            <a:avLst/>
          </a:prstGeom>
          <a:noFill/>
          <a:ln w="0">
            <a:noFill/>
          </a:ln>
        </p:spPr>
        <p:txBody>
          <a:bodyPr lIns="80280" tIns="39960" rIns="80280" bIns="399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CFFBC8D-000D-4782-BF75-844AA4BB588B}" type="slidenum">
              <a:rPr lang="de-DE" sz="11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8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92A53-A467-7F97-9C60-23BC54CA8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PlaceHolder 1">
            <a:extLst>
              <a:ext uri="{FF2B5EF4-FFF2-40B4-BE49-F238E27FC236}">
                <a16:creationId xmlns:a16="http://schemas.microsoft.com/office/drawing/2014/main" id="{644F2B0E-60F2-227B-0984-D25D0EAF6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30350" y="1166813"/>
            <a:ext cx="5567363" cy="3132137"/>
          </a:xfrm>
          <a:prstGeom prst="rect">
            <a:avLst/>
          </a:prstGeom>
          <a:ln w="0">
            <a:noFill/>
          </a:ln>
        </p:spPr>
      </p:sp>
      <p:sp>
        <p:nvSpPr>
          <p:cNvPr id="811" name="PlaceHolder 2">
            <a:extLst>
              <a:ext uri="{FF2B5EF4-FFF2-40B4-BE49-F238E27FC236}">
                <a16:creationId xmlns:a16="http://schemas.microsoft.com/office/drawing/2014/main" id="{D05FEAD7-782C-5F40-56C8-4D75FE5A5E1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63791" y="4489689"/>
            <a:ext cx="6899628" cy="365565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2" name="PlaceHolder 3">
            <a:extLst>
              <a:ext uri="{FF2B5EF4-FFF2-40B4-BE49-F238E27FC236}">
                <a16:creationId xmlns:a16="http://schemas.microsoft.com/office/drawing/2014/main" id="{D3DD1D5D-2F4F-C131-2C3B-4A6F8B5BD0D8}"/>
              </a:ext>
            </a:extLst>
          </p:cNvPr>
          <p:cNvSpPr>
            <a:spLocks noGrp="1"/>
          </p:cNvSpPr>
          <p:nvPr>
            <p:ph type="sldNum" idx="30"/>
          </p:nvPr>
        </p:nvSpPr>
        <p:spPr>
          <a:xfrm>
            <a:off x="4891420" y="8860159"/>
            <a:ext cx="3733241" cy="450972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91584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5840">
              <a:lnSpc>
                <a:spcPct val="100000"/>
              </a:lnSpc>
              <a:buNone/>
              <a:tabLst>
                <a:tab pos="0" algn="l"/>
              </a:tabLst>
            </a:pPr>
            <a:fld id="{69FBEC67-EB14-4A9F-9F06-B5FD42B35ABF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35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3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5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7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40720" y="6316560"/>
            <a:ext cx="1522080" cy="234360"/>
            <a:chOff x="540720" y="6316560"/>
            <a:chExt cx="1522080" cy="234360"/>
          </a:xfrm>
        </p:grpSpPr>
        <p:pic>
          <p:nvPicPr>
            <p:cNvPr id="10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240" cy="234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" name="bg object 17"/>
            <p:cNvSpPr/>
            <p:nvPr/>
          </p:nvSpPr>
          <p:spPr>
            <a:xfrm>
              <a:off x="1066680" y="6358680"/>
              <a:ext cx="223200" cy="145080"/>
            </a:xfrm>
            <a:custGeom>
              <a:avLst/>
              <a:gdLst>
                <a:gd name="textAreaLeft" fmla="*/ 0 w 223200"/>
                <a:gd name="textAreaRight" fmla="*/ 228960 w 223200"/>
                <a:gd name="textAreaTop" fmla="*/ 0 h 145080"/>
                <a:gd name="textAreaBottom" fmla="*/ 150840 h 14508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2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320" cy="150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" name="bg object 19"/>
            <p:cNvSpPr/>
            <p:nvPr/>
          </p:nvSpPr>
          <p:spPr>
            <a:xfrm>
              <a:off x="1319040" y="6355080"/>
              <a:ext cx="295560" cy="151200"/>
            </a:xfrm>
            <a:custGeom>
              <a:avLst/>
              <a:gdLst>
                <a:gd name="textAreaLeft" fmla="*/ 0 w 295560"/>
                <a:gd name="textAreaRight" fmla="*/ 301320 w 295560"/>
                <a:gd name="textAreaTop" fmla="*/ 0 h 151200"/>
                <a:gd name="textAreaBottom" fmla="*/ 156960 h 15120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4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520" cy="151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" name="bg object 21"/>
            <p:cNvSpPr/>
            <p:nvPr/>
          </p:nvSpPr>
          <p:spPr>
            <a:xfrm>
              <a:off x="1632960" y="6354360"/>
              <a:ext cx="130680" cy="152280"/>
            </a:xfrm>
            <a:custGeom>
              <a:avLst/>
              <a:gdLst>
                <a:gd name="textAreaLeft" fmla="*/ 0 w 130680"/>
                <a:gd name="textAreaRight" fmla="*/ 136440 w 130680"/>
                <a:gd name="textAreaTop" fmla="*/ 0 h 152280"/>
                <a:gd name="textAreaBottom" fmla="*/ 158040 h 15228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27400" y="432000"/>
            <a:ext cx="707400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27400" y="1227600"/>
            <a:ext cx="8890560" cy="367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1"/>
          </p:nvPr>
        </p:nvSpPr>
        <p:spPr>
          <a:xfrm>
            <a:off x="2393640" y="6372720"/>
            <a:ext cx="1714320" cy="12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Calibr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Calibr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dt" idx="2"/>
          </p:nvPr>
        </p:nvSpPr>
        <p:spPr>
          <a:xfrm>
            <a:off x="609480" y="6378120"/>
            <a:ext cx="2798280" cy="27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3"/>
          </p:nvPr>
        </p:nvSpPr>
        <p:spPr>
          <a:xfrm>
            <a:off x="11495520" y="6372720"/>
            <a:ext cx="309600" cy="12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Arial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083E5517-45DF-49CF-BE49-34DD2B173BFE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Arial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194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5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96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7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98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9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200" name="Gruppieren 8"/>
          <p:cNvGrpSpPr/>
          <p:nvPr/>
        </p:nvGrpSpPr>
        <p:grpSpPr>
          <a:xfrm>
            <a:off x="540720" y="6316560"/>
            <a:ext cx="1522080" cy="234360"/>
            <a:chOff x="540720" y="6316560"/>
            <a:chExt cx="1522080" cy="234360"/>
          </a:xfrm>
        </p:grpSpPr>
        <p:pic>
          <p:nvPicPr>
            <p:cNvPr id="201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240" cy="234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02" name="bg object 17"/>
            <p:cNvSpPr/>
            <p:nvPr/>
          </p:nvSpPr>
          <p:spPr>
            <a:xfrm>
              <a:off x="1066680" y="6358680"/>
              <a:ext cx="223200" cy="145080"/>
            </a:xfrm>
            <a:custGeom>
              <a:avLst/>
              <a:gdLst>
                <a:gd name="textAreaLeft" fmla="*/ 0 w 223200"/>
                <a:gd name="textAreaRight" fmla="*/ 228960 w 223200"/>
                <a:gd name="textAreaTop" fmla="*/ 0 h 145080"/>
                <a:gd name="textAreaBottom" fmla="*/ 150840 h 14508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pic>
          <p:nvPicPr>
            <p:cNvPr id="203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320" cy="150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04" name="bg object 19"/>
            <p:cNvSpPr/>
            <p:nvPr/>
          </p:nvSpPr>
          <p:spPr>
            <a:xfrm>
              <a:off x="1319040" y="6355080"/>
              <a:ext cx="295560" cy="151200"/>
            </a:xfrm>
            <a:custGeom>
              <a:avLst/>
              <a:gdLst>
                <a:gd name="textAreaLeft" fmla="*/ 0 w 295560"/>
                <a:gd name="textAreaRight" fmla="*/ 301320 w 295560"/>
                <a:gd name="textAreaTop" fmla="*/ 0 h 151200"/>
                <a:gd name="textAreaBottom" fmla="*/ 156960 h 15120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pic>
          <p:nvPicPr>
            <p:cNvPr id="205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520" cy="151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06" name="bg object 21"/>
            <p:cNvSpPr/>
            <p:nvPr/>
          </p:nvSpPr>
          <p:spPr>
            <a:xfrm>
              <a:off x="1632960" y="6354360"/>
              <a:ext cx="130680" cy="152280"/>
            </a:xfrm>
            <a:custGeom>
              <a:avLst/>
              <a:gdLst>
                <a:gd name="textAreaLeft" fmla="*/ 0 w 130680"/>
                <a:gd name="textAreaRight" fmla="*/ 136440 w 130680"/>
                <a:gd name="textAreaTop" fmla="*/ 0 h 152280"/>
                <a:gd name="textAreaBottom" fmla="*/ 158040 h 15228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</p:grpSp>
      <p:sp>
        <p:nvSpPr>
          <p:cNvPr id="207" name="object 17"/>
          <p:cNvSpPr/>
          <p:nvPr/>
        </p:nvSpPr>
        <p:spPr>
          <a:xfrm>
            <a:off x="11233440" y="6372720"/>
            <a:ext cx="410400" cy="1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B3C45716-5B21-45C7-9C53-5CFA8521DEE1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8" name="object 2"/>
          <p:cNvSpPr/>
          <p:nvPr/>
        </p:nvSpPr>
        <p:spPr>
          <a:xfrm>
            <a:off x="540360" y="533520"/>
            <a:ext cx="11103480" cy="5412600"/>
          </a:xfrm>
          <a:custGeom>
            <a:avLst/>
            <a:gdLst>
              <a:gd name="textAreaLeft" fmla="*/ 0 w 11103480"/>
              <a:gd name="textAreaRight" fmla="*/ 11109240 w 11103480"/>
              <a:gd name="textAreaTop" fmla="*/ 0 h 5412600"/>
              <a:gd name="textAreaBottom" fmla="*/ 5418360 h 541260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noFill/>
          <a:ln w="12700">
            <a:solidFill>
              <a:srgbClr val="9AD2D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Segoe UI"/>
            </a:endParaRPr>
          </a:p>
        </p:txBody>
      </p:sp>
      <p:sp>
        <p:nvSpPr>
          <p:cNvPr id="209" name="PlaceHolder 1"/>
          <p:cNvSpPr>
            <a:spLocks noGrp="1"/>
          </p:cNvSpPr>
          <p:nvPr>
            <p:ph type="ftr" idx="15"/>
          </p:nvPr>
        </p:nvSpPr>
        <p:spPr>
          <a:xfrm>
            <a:off x="2393640" y="6372720"/>
            <a:ext cx="209664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" name="object 17"/>
          <p:cNvSpPr/>
          <p:nvPr/>
        </p:nvSpPr>
        <p:spPr>
          <a:xfrm>
            <a:off x="11233440" y="6372720"/>
            <a:ext cx="410400" cy="1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5F793E4E-0F83-4491-BA0D-3FB94BEB1543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title"/>
          </p:nvPr>
        </p:nvSpPr>
        <p:spPr>
          <a:xfrm>
            <a:off x="1066680" y="906120"/>
            <a:ext cx="3575520" cy="45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de-CH" sz="3000" b="0" u="none" strike="noStrike">
                <a:solidFill>
                  <a:srgbClr val="231F20"/>
                </a:solidFill>
                <a:effectLst/>
                <a:uFillTx/>
                <a:latin typeface="Geologica Thin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CH" sz="3000" b="0" u="none" strike="noStrike">
                <a:solidFill>
                  <a:srgbClr val="231F20"/>
                </a:solidFill>
                <a:effectLst/>
                <a:uFillTx/>
                <a:latin typeface="Geologica Thin"/>
              </a:rPr>
              <a:t>Click to edit the title text format</a:t>
            </a: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1066680" y="737640"/>
            <a:ext cx="3441960" cy="226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Seventh Outline Level</a:t>
            </a: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1066680" y="1647360"/>
            <a:ext cx="6852600" cy="171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Seventh Outline Level</a:t>
            </a: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8113680" y="922320"/>
            <a:ext cx="3158280" cy="2809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2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216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17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18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19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20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21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27400" y="432000"/>
            <a:ext cx="707436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527400" y="1227600"/>
            <a:ext cx="8890920" cy="367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224" name="PlaceHolder 3"/>
          <p:cNvSpPr>
            <a:spLocks noGrp="1"/>
          </p:cNvSpPr>
          <p:nvPr>
            <p:ph type="dt" idx="16"/>
          </p:nvPr>
        </p:nvSpPr>
        <p:spPr>
          <a:xfrm>
            <a:off x="609480" y="6378120"/>
            <a:ext cx="2798640" cy="27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ftr" idx="17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 type="sldNum" idx="18"/>
          </p:nvPr>
        </p:nvSpPr>
        <p:spPr>
          <a:xfrm>
            <a:off x="11495520" y="6372720"/>
            <a:ext cx="309960" cy="13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EC79452C-0349-4E0A-87B3-CCA991E385E8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228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29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30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1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32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3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27400" y="432000"/>
            <a:ext cx="707436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235" name="PlaceHolder 2"/>
          <p:cNvSpPr>
            <a:spLocks noGrp="1"/>
          </p:cNvSpPr>
          <p:nvPr>
            <p:ph type="ftr" idx="19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sldNum" idx="20"/>
          </p:nvPr>
        </p:nvSpPr>
        <p:spPr>
          <a:xfrm>
            <a:off x="11495520" y="6372720"/>
            <a:ext cx="309960" cy="13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66C45176-10F3-4918-8F69-CC22DA038F66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7400" cy="397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02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2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2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2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2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102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 defTabSz="914400">
              <a:lnSpc>
                <a:spcPct val="102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 defTabSz="914400">
              <a:lnSpc>
                <a:spcPct val="102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31F20"/>
                </a:solidFill>
                <a:latin typeface="Geologica Thin"/>
                <a:cs typeface="Geologica Thi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31F20"/>
                </a:solidFill>
                <a:latin typeface="Geologica Thin"/>
                <a:cs typeface="Geologica Thi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1BF32FF-8912-EF77-DB57-E03429D827E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2393538" y="6372575"/>
            <a:ext cx="2102261" cy="128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 baseline="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2700">
              <a:lnSpc>
                <a:spcPts val="955"/>
              </a:lnSpc>
            </a:pPr>
            <a:r>
              <a:rPr lang="de-CH" spc="-45"/>
              <a:t>Segoe UI</a:t>
            </a:r>
            <a:r>
              <a:rPr lang="de-CH" spc="-25"/>
              <a:t> </a:t>
            </a:r>
            <a:r>
              <a:rPr lang="de-CH" spc="-10"/>
              <a:t>9 </a:t>
            </a:r>
            <a:r>
              <a:rPr lang="de-CH" spc="95"/>
              <a:t>/</a:t>
            </a:r>
            <a:r>
              <a:rPr lang="de-CH" spc="-30"/>
              <a:t> Datum / </a:t>
            </a:r>
            <a:r>
              <a:rPr lang="de-CH" spc="-50"/>
              <a:t>Fusszeile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7568391-35D9-880C-A12C-1E9E13AED13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95636" y="6372575"/>
            <a:ext cx="315363" cy="128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 spc="0" baseline="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38100">
              <a:lnSpc>
                <a:spcPts val="955"/>
              </a:lnSpc>
            </a:pPr>
            <a:fld id="{81D60167-4931-47E6-BA6A-407CBD079E47}" type="slidenum">
              <a:rPr lang="de-CH" smtClean="0"/>
              <a:pPr marL="38100">
                <a:lnSpc>
                  <a:spcPts val="955"/>
                </a:lnSpc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301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22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4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5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6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7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8" name="object 16"/>
          <p:cNvSpPr/>
          <p:nvPr/>
        </p:nvSpPr>
        <p:spPr>
          <a:xfrm>
            <a:off x="8456040" y="6372720"/>
            <a:ext cx="1369440" cy="11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2600" algn="r" defTabSz="914400">
              <a:lnSpc>
                <a:spcPts val="955"/>
              </a:lnSpc>
            </a:pPr>
            <a:r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Toolkit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" name="object 17"/>
          <p:cNvSpPr/>
          <p:nvPr/>
        </p:nvSpPr>
        <p:spPr>
          <a:xfrm>
            <a:off x="11353680" y="6372720"/>
            <a:ext cx="290520" cy="11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AB58AC84-4201-4252-9A41-23192AE764AA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" name="object 16"/>
          <p:cNvSpPr/>
          <p:nvPr/>
        </p:nvSpPr>
        <p:spPr>
          <a:xfrm>
            <a:off x="10058400" y="6372720"/>
            <a:ext cx="1380600" cy="11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2600" defTabSz="914400">
              <a:lnSpc>
                <a:spcPts val="955"/>
              </a:lnSpc>
            </a:pPr>
            <a:r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Boîte à outils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31" name="Gruppieren 12"/>
          <p:cNvGrpSpPr/>
          <p:nvPr/>
        </p:nvGrpSpPr>
        <p:grpSpPr>
          <a:xfrm>
            <a:off x="9896760" y="6274440"/>
            <a:ext cx="101160" cy="310680"/>
            <a:chOff x="9896760" y="6274440"/>
            <a:chExt cx="101160" cy="310680"/>
          </a:xfrm>
        </p:grpSpPr>
        <p:sp>
          <p:nvSpPr>
            <p:cNvPr id="32" name="object 5"/>
            <p:cNvSpPr/>
            <p:nvPr/>
          </p:nvSpPr>
          <p:spPr>
            <a:xfrm rot="5400000">
              <a:off x="9896760" y="6381720"/>
              <a:ext cx="101160" cy="101160"/>
            </a:xfrm>
            <a:custGeom>
              <a:avLst/>
              <a:gdLst>
                <a:gd name="textAreaLeft" fmla="*/ 0 w 101160"/>
                <a:gd name="textAreaRight" fmla="*/ 106560 w 101160"/>
                <a:gd name="textAreaTop" fmla="*/ 0 h 101160"/>
                <a:gd name="textAreaBottom" fmla="*/ 106560 h 101160"/>
              </a:gdLst>
              <a:ahLst/>
              <a:cxnLst/>
              <a:rect l="textAreaLeft" t="textAreaTop" r="textAreaRight" b="textAreaBottom"/>
              <a:pathLst>
                <a:path w="476885" h="476885">
                  <a:moveTo>
                    <a:pt x="476681" y="0"/>
                  </a:moveTo>
                  <a:lnTo>
                    <a:pt x="0" y="0"/>
                  </a:lnTo>
                  <a:lnTo>
                    <a:pt x="0" y="476681"/>
                  </a:lnTo>
                  <a:lnTo>
                    <a:pt x="476681" y="476681"/>
                  </a:lnTo>
                  <a:lnTo>
                    <a:pt x="476681" y="0"/>
                  </a:lnTo>
                  <a:close/>
                </a:path>
              </a:pathLst>
            </a:custGeom>
            <a:solidFill>
              <a:srgbClr val="B5CDD1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" name="object 10"/>
            <p:cNvSpPr/>
            <p:nvPr/>
          </p:nvSpPr>
          <p:spPr>
            <a:xfrm rot="5400000">
              <a:off x="9896760" y="6274440"/>
              <a:ext cx="101160" cy="101160"/>
            </a:xfrm>
            <a:custGeom>
              <a:avLst/>
              <a:gdLst>
                <a:gd name="textAreaLeft" fmla="*/ 0 w 101160"/>
                <a:gd name="textAreaRight" fmla="*/ 106560 w 101160"/>
                <a:gd name="textAreaTop" fmla="*/ 0 h 101160"/>
                <a:gd name="textAreaBottom" fmla="*/ 106560 h 101160"/>
              </a:gdLst>
              <a:ahLst/>
              <a:cxnLst/>
              <a:rect l="textAreaLeft" t="textAreaTop" r="textAreaRight" b="textAreaBottom"/>
              <a:pathLst>
                <a:path w="476885" h="476885">
                  <a:moveTo>
                    <a:pt x="476681" y="0"/>
                  </a:moveTo>
                  <a:lnTo>
                    <a:pt x="0" y="0"/>
                  </a:lnTo>
                  <a:lnTo>
                    <a:pt x="0" y="476694"/>
                  </a:lnTo>
                  <a:lnTo>
                    <a:pt x="476681" y="476694"/>
                  </a:lnTo>
                  <a:lnTo>
                    <a:pt x="476681" y="0"/>
                  </a:lnTo>
                  <a:close/>
                </a:path>
              </a:pathLst>
            </a:custGeom>
            <a:solidFill>
              <a:srgbClr val="B5CDD1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" name="object 14"/>
            <p:cNvSpPr/>
            <p:nvPr/>
          </p:nvSpPr>
          <p:spPr>
            <a:xfrm rot="5400000">
              <a:off x="9896760" y="6483960"/>
              <a:ext cx="101160" cy="101160"/>
            </a:xfrm>
            <a:custGeom>
              <a:avLst/>
              <a:gdLst>
                <a:gd name="textAreaLeft" fmla="*/ 0 w 101160"/>
                <a:gd name="textAreaRight" fmla="*/ 106560 w 101160"/>
                <a:gd name="textAreaTop" fmla="*/ 0 h 101160"/>
                <a:gd name="textAreaBottom" fmla="*/ 106560 h 101160"/>
              </a:gdLst>
              <a:ahLst/>
              <a:cxnLst/>
              <a:rect l="textAreaLeft" t="textAreaTop" r="textAreaRight" b="textAreaBottom"/>
              <a:pathLst>
                <a:path w="476885" h="476885">
                  <a:moveTo>
                    <a:pt x="476681" y="0"/>
                  </a:moveTo>
                  <a:lnTo>
                    <a:pt x="0" y="0"/>
                  </a:lnTo>
                  <a:lnTo>
                    <a:pt x="0" y="476681"/>
                  </a:lnTo>
                  <a:lnTo>
                    <a:pt x="476681" y="476681"/>
                  </a:lnTo>
                  <a:lnTo>
                    <a:pt x="476681" y="0"/>
                  </a:lnTo>
                  <a:close/>
                </a:path>
              </a:pathLst>
            </a:custGeom>
            <a:solidFill>
              <a:srgbClr val="B5CDD1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wo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36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38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9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40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1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42" name="bg object 16"/>
          <p:cNvPicPr/>
          <p:nvPr/>
        </p:nvPicPr>
        <p:blipFill>
          <a:blip r:embed="rId2"/>
          <a:stretch/>
        </p:blipFill>
        <p:spPr>
          <a:xfrm>
            <a:off x="540720" y="6261480"/>
            <a:ext cx="371160" cy="24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bg object 17"/>
          <p:cNvSpPr/>
          <p:nvPr/>
        </p:nvSpPr>
        <p:spPr>
          <a:xfrm>
            <a:off x="1083600" y="6303600"/>
            <a:ext cx="248760" cy="162000"/>
          </a:xfrm>
          <a:custGeom>
            <a:avLst/>
            <a:gdLst>
              <a:gd name="textAreaLeft" fmla="*/ 0 w 248760"/>
              <a:gd name="textAreaRight" fmla="*/ 254520 w 248760"/>
              <a:gd name="textAreaTop" fmla="*/ 0 h 162000"/>
              <a:gd name="textAreaBottom" fmla="*/ 167760 h 162000"/>
            </a:gdLst>
            <a:ahLst/>
            <a:cxnLst/>
            <a:rect l="textAreaLeft" t="textAreaTop" r="textAreaRight" b="textAreaBottom"/>
            <a:pathLst>
              <a:path w="254634" h="167639">
                <a:moveTo>
                  <a:pt x="253606" y="0"/>
                </a:moveTo>
                <a:lnTo>
                  <a:pt x="207987" y="0"/>
                </a:lnTo>
                <a:lnTo>
                  <a:pt x="207175" y="647"/>
                </a:lnTo>
                <a:lnTo>
                  <a:pt x="181609" y="109562"/>
                </a:lnTo>
                <a:lnTo>
                  <a:pt x="181165" y="109562"/>
                </a:lnTo>
                <a:lnTo>
                  <a:pt x="150926" y="609"/>
                </a:lnTo>
                <a:lnTo>
                  <a:pt x="150126" y="0"/>
                </a:lnTo>
                <a:lnTo>
                  <a:pt x="106679" y="0"/>
                </a:lnTo>
                <a:lnTo>
                  <a:pt x="105867" y="609"/>
                </a:lnTo>
                <a:lnTo>
                  <a:pt x="76517" y="109334"/>
                </a:lnTo>
                <a:lnTo>
                  <a:pt x="76072" y="109334"/>
                </a:lnTo>
                <a:lnTo>
                  <a:pt x="48958" y="634"/>
                </a:lnTo>
                <a:lnTo>
                  <a:pt x="48145" y="0"/>
                </a:lnTo>
                <a:lnTo>
                  <a:pt x="965" y="0"/>
                </a:lnTo>
                <a:lnTo>
                  <a:pt x="0" y="1308"/>
                </a:lnTo>
                <a:lnTo>
                  <a:pt x="49072" y="166433"/>
                </a:lnTo>
                <a:lnTo>
                  <a:pt x="49860" y="167017"/>
                </a:lnTo>
                <a:lnTo>
                  <a:pt x="99364" y="167017"/>
                </a:lnTo>
                <a:lnTo>
                  <a:pt x="100164" y="166420"/>
                </a:lnTo>
                <a:lnTo>
                  <a:pt x="128396" y="65062"/>
                </a:lnTo>
                <a:lnTo>
                  <a:pt x="128841" y="65062"/>
                </a:lnTo>
                <a:lnTo>
                  <a:pt x="157962" y="166420"/>
                </a:lnTo>
                <a:lnTo>
                  <a:pt x="158749" y="167017"/>
                </a:lnTo>
                <a:lnTo>
                  <a:pt x="206260" y="167017"/>
                </a:lnTo>
                <a:lnTo>
                  <a:pt x="207048" y="166420"/>
                </a:lnTo>
                <a:lnTo>
                  <a:pt x="254571" y="1295"/>
                </a:lnTo>
                <a:lnTo>
                  <a:pt x="253606" y="0"/>
                </a:lnTo>
                <a:close/>
              </a:path>
            </a:pathLst>
          </a:custGeom>
          <a:solidFill>
            <a:srgbClr val="1D6C8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44" name="bg object 18"/>
          <p:cNvPicPr/>
          <p:nvPr/>
        </p:nvPicPr>
        <p:blipFill>
          <a:blip r:embed="rId3"/>
          <a:stretch/>
        </p:blipFill>
        <p:spPr>
          <a:xfrm>
            <a:off x="958680" y="6300000"/>
            <a:ext cx="115560" cy="168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bg object 19"/>
          <p:cNvSpPr/>
          <p:nvPr/>
        </p:nvSpPr>
        <p:spPr>
          <a:xfrm>
            <a:off x="1355760" y="6300000"/>
            <a:ext cx="329400" cy="168840"/>
          </a:xfrm>
          <a:custGeom>
            <a:avLst/>
            <a:gdLst>
              <a:gd name="textAreaLeft" fmla="*/ 0 w 329400"/>
              <a:gd name="textAreaRight" fmla="*/ 335160 w 329400"/>
              <a:gd name="textAreaTop" fmla="*/ 0 h 168840"/>
              <a:gd name="textAreaBottom" fmla="*/ 174600 h 168840"/>
            </a:gdLst>
            <a:ahLst/>
            <a:cxnLst/>
            <a:rect l="textAreaLeft" t="textAreaTop" r="textAreaRight" b="textAreaBottom"/>
            <a:pathLst>
              <a:path w="335280" h="174625">
                <a:moveTo>
                  <a:pt x="48742" y="4838"/>
                </a:moveTo>
                <a:lnTo>
                  <a:pt x="48463" y="4838"/>
                </a:lnTo>
                <a:lnTo>
                  <a:pt x="48463" y="3568"/>
                </a:lnTo>
                <a:lnTo>
                  <a:pt x="279" y="3568"/>
                </a:lnTo>
                <a:lnTo>
                  <a:pt x="279" y="4838"/>
                </a:lnTo>
                <a:lnTo>
                  <a:pt x="0" y="4838"/>
                </a:lnTo>
                <a:lnTo>
                  <a:pt x="0" y="169938"/>
                </a:lnTo>
                <a:lnTo>
                  <a:pt x="914" y="169938"/>
                </a:lnTo>
                <a:lnTo>
                  <a:pt x="914" y="171208"/>
                </a:lnTo>
                <a:lnTo>
                  <a:pt x="47840" y="171208"/>
                </a:lnTo>
                <a:lnTo>
                  <a:pt x="47840" y="169938"/>
                </a:lnTo>
                <a:lnTo>
                  <a:pt x="48742" y="169938"/>
                </a:lnTo>
                <a:lnTo>
                  <a:pt x="48742" y="4838"/>
                </a:lnTo>
                <a:close/>
              </a:path>
              <a:path w="335280" h="174625">
                <a:moveTo>
                  <a:pt x="196126" y="118948"/>
                </a:moveTo>
                <a:lnTo>
                  <a:pt x="178130" y="81610"/>
                </a:lnTo>
                <a:lnTo>
                  <a:pt x="143370" y="65062"/>
                </a:lnTo>
                <a:lnTo>
                  <a:pt x="122796" y="57683"/>
                </a:lnTo>
                <a:lnTo>
                  <a:pt x="122796" y="46278"/>
                </a:lnTo>
                <a:lnTo>
                  <a:pt x="129501" y="42024"/>
                </a:lnTo>
                <a:lnTo>
                  <a:pt x="142697" y="42024"/>
                </a:lnTo>
                <a:lnTo>
                  <a:pt x="153009" y="42786"/>
                </a:lnTo>
                <a:lnTo>
                  <a:pt x="163601" y="44945"/>
                </a:lnTo>
                <a:lnTo>
                  <a:pt x="173710" y="48285"/>
                </a:lnTo>
                <a:lnTo>
                  <a:pt x="183946" y="53403"/>
                </a:lnTo>
                <a:lnTo>
                  <a:pt x="185623" y="52412"/>
                </a:lnTo>
                <a:lnTo>
                  <a:pt x="185623" y="12827"/>
                </a:lnTo>
                <a:lnTo>
                  <a:pt x="185623" y="12077"/>
                </a:lnTo>
                <a:lnTo>
                  <a:pt x="185229" y="11391"/>
                </a:lnTo>
                <a:lnTo>
                  <a:pt x="174904" y="6527"/>
                </a:lnTo>
                <a:lnTo>
                  <a:pt x="163957" y="3048"/>
                </a:lnTo>
                <a:lnTo>
                  <a:pt x="151955" y="800"/>
                </a:lnTo>
                <a:lnTo>
                  <a:pt x="139115" y="0"/>
                </a:lnTo>
                <a:lnTo>
                  <a:pt x="111734" y="4191"/>
                </a:lnTo>
                <a:lnTo>
                  <a:pt x="91605" y="15621"/>
                </a:lnTo>
                <a:lnTo>
                  <a:pt x="79184" y="32537"/>
                </a:lnTo>
                <a:lnTo>
                  <a:pt x="74942" y="53213"/>
                </a:lnTo>
                <a:lnTo>
                  <a:pt x="79654" y="73875"/>
                </a:lnTo>
                <a:lnTo>
                  <a:pt x="91376" y="88201"/>
                </a:lnTo>
                <a:lnTo>
                  <a:pt x="106451" y="97675"/>
                </a:lnTo>
                <a:lnTo>
                  <a:pt x="121221" y="103746"/>
                </a:lnTo>
                <a:lnTo>
                  <a:pt x="130898" y="107276"/>
                </a:lnTo>
                <a:lnTo>
                  <a:pt x="138874" y="110845"/>
                </a:lnTo>
                <a:lnTo>
                  <a:pt x="144284" y="114998"/>
                </a:lnTo>
                <a:lnTo>
                  <a:pt x="146278" y="120281"/>
                </a:lnTo>
                <a:lnTo>
                  <a:pt x="146278" y="126542"/>
                </a:lnTo>
                <a:lnTo>
                  <a:pt x="139344" y="132143"/>
                </a:lnTo>
                <a:lnTo>
                  <a:pt x="124358" y="132143"/>
                </a:lnTo>
                <a:lnTo>
                  <a:pt x="112204" y="130987"/>
                </a:lnTo>
                <a:lnTo>
                  <a:pt x="100330" y="127774"/>
                </a:lnTo>
                <a:lnTo>
                  <a:pt x="89255" y="122948"/>
                </a:lnTo>
                <a:lnTo>
                  <a:pt x="78143" y="115951"/>
                </a:lnTo>
                <a:lnTo>
                  <a:pt x="76288" y="116928"/>
                </a:lnTo>
                <a:lnTo>
                  <a:pt x="76288" y="159219"/>
                </a:lnTo>
                <a:lnTo>
                  <a:pt x="76619" y="159867"/>
                </a:lnTo>
                <a:lnTo>
                  <a:pt x="87718" y="165785"/>
                </a:lnTo>
                <a:lnTo>
                  <a:pt x="100393" y="170192"/>
                </a:lnTo>
                <a:lnTo>
                  <a:pt x="114706" y="173113"/>
                </a:lnTo>
                <a:lnTo>
                  <a:pt x="130175" y="174167"/>
                </a:lnTo>
                <a:lnTo>
                  <a:pt x="158216" y="170002"/>
                </a:lnTo>
                <a:lnTo>
                  <a:pt x="178917" y="158470"/>
                </a:lnTo>
                <a:lnTo>
                  <a:pt x="191731" y="140970"/>
                </a:lnTo>
                <a:lnTo>
                  <a:pt x="196126" y="118948"/>
                </a:lnTo>
                <a:close/>
              </a:path>
              <a:path w="335280" h="174625">
                <a:moveTo>
                  <a:pt x="334987" y="118948"/>
                </a:moveTo>
                <a:lnTo>
                  <a:pt x="316992" y="81610"/>
                </a:lnTo>
                <a:lnTo>
                  <a:pt x="282232" y="65062"/>
                </a:lnTo>
                <a:lnTo>
                  <a:pt x="261658" y="57683"/>
                </a:lnTo>
                <a:lnTo>
                  <a:pt x="261658" y="46278"/>
                </a:lnTo>
                <a:lnTo>
                  <a:pt x="268363" y="42024"/>
                </a:lnTo>
                <a:lnTo>
                  <a:pt x="281546" y="42024"/>
                </a:lnTo>
                <a:lnTo>
                  <a:pt x="291871" y="42786"/>
                </a:lnTo>
                <a:lnTo>
                  <a:pt x="302463" y="44945"/>
                </a:lnTo>
                <a:lnTo>
                  <a:pt x="312585" y="48285"/>
                </a:lnTo>
                <a:lnTo>
                  <a:pt x="322808" y="53403"/>
                </a:lnTo>
                <a:lnTo>
                  <a:pt x="324485" y="52412"/>
                </a:lnTo>
                <a:lnTo>
                  <a:pt x="324485" y="12827"/>
                </a:lnTo>
                <a:lnTo>
                  <a:pt x="324485" y="12077"/>
                </a:lnTo>
                <a:lnTo>
                  <a:pt x="324091" y="11391"/>
                </a:lnTo>
                <a:lnTo>
                  <a:pt x="313766" y="6527"/>
                </a:lnTo>
                <a:lnTo>
                  <a:pt x="302818" y="3048"/>
                </a:lnTo>
                <a:lnTo>
                  <a:pt x="290830" y="800"/>
                </a:lnTo>
                <a:lnTo>
                  <a:pt x="277977" y="0"/>
                </a:lnTo>
                <a:lnTo>
                  <a:pt x="250596" y="4191"/>
                </a:lnTo>
                <a:lnTo>
                  <a:pt x="230466" y="15621"/>
                </a:lnTo>
                <a:lnTo>
                  <a:pt x="218046" y="32537"/>
                </a:lnTo>
                <a:lnTo>
                  <a:pt x="213804" y="53213"/>
                </a:lnTo>
                <a:lnTo>
                  <a:pt x="218528" y="73875"/>
                </a:lnTo>
                <a:lnTo>
                  <a:pt x="230238" y="88201"/>
                </a:lnTo>
                <a:lnTo>
                  <a:pt x="245313" y="97675"/>
                </a:lnTo>
                <a:lnTo>
                  <a:pt x="260083" y="103746"/>
                </a:lnTo>
                <a:lnTo>
                  <a:pt x="269760" y="107276"/>
                </a:lnTo>
                <a:lnTo>
                  <a:pt x="277723" y="110845"/>
                </a:lnTo>
                <a:lnTo>
                  <a:pt x="283133" y="114998"/>
                </a:lnTo>
                <a:lnTo>
                  <a:pt x="285127" y="120281"/>
                </a:lnTo>
                <a:lnTo>
                  <a:pt x="285127" y="126542"/>
                </a:lnTo>
                <a:lnTo>
                  <a:pt x="278206" y="132143"/>
                </a:lnTo>
                <a:lnTo>
                  <a:pt x="263220" y="132143"/>
                </a:lnTo>
                <a:lnTo>
                  <a:pt x="251066" y="130987"/>
                </a:lnTo>
                <a:lnTo>
                  <a:pt x="239204" y="127774"/>
                </a:lnTo>
                <a:lnTo>
                  <a:pt x="228117" y="122948"/>
                </a:lnTo>
                <a:lnTo>
                  <a:pt x="217004" y="115951"/>
                </a:lnTo>
                <a:lnTo>
                  <a:pt x="215150" y="116928"/>
                </a:lnTo>
                <a:lnTo>
                  <a:pt x="215150" y="159219"/>
                </a:lnTo>
                <a:lnTo>
                  <a:pt x="215480" y="159867"/>
                </a:lnTo>
                <a:lnTo>
                  <a:pt x="226580" y="165785"/>
                </a:lnTo>
                <a:lnTo>
                  <a:pt x="239255" y="170192"/>
                </a:lnTo>
                <a:lnTo>
                  <a:pt x="253580" y="173113"/>
                </a:lnTo>
                <a:lnTo>
                  <a:pt x="269036" y="174167"/>
                </a:lnTo>
                <a:lnTo>
                  <a:pt x="297078" y="170002"/>
                </a:lnTo>
                <a:lnTo>
                  <a:pt x="317779" y="158470"/>
                </a:lnTo>
                <a:lnTo>
                  <a:pt x="330593" y="140970"/>
                </a:lnTo>
                <a:lnTo>
                  <a:pt x="334987" y="118948"/>
                </a:lnTo>
                <a:close/>
              </a:path>
            </a:pathLst>
          </a:custGeom>
          <a:solidFill>
            <a:srgbClr val="1D6C8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46" name="bg object 20"/>
          <p:cNvPicPr/>
          <p:nvPr/>
        </p:nvPicPr>
        <p:blipFill>
          <a:blip r:embed="rId4"/>
          <a:stretch/>
        </p:blipFill>
        <p:spPr>
          <a:xfrm>
            <a:off x="1879920" y="6299280"/>
            <a:ext cx="303840" cy="16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bg object 21"/>
          <p:cNvSpPr/>
          <p:nvPr/>
        </p:nvSpPr>
        <p:spPr>
          <a:xfrm>
            <a:off x="1704240" y="6299280"/>
            <a:ext cx="146160" cy="170280"/>
          </a:xfrm>
          <a:custGeom>
            <a:avLst/>
            <a:gdLst>
              <a:gd name="textAreaLeft" fmla="*/ 0 w 146160"/>
              <a:gd name="textAreaRight" fmla="*/ 151920 w 146160"/>
              <a:gd name="textAreaTop" fmla="*/ 0 h 170280"/>
              <a:gd name="textAreaBottom" fmla="*/ 176040 h 170280"/>
            </a:gdLst>
            <a:ahLst/>
            <a:cxnLst/>
            <a:rect l="textAreaLeft" t="textAreaTop" r="textAreaRight" b="textAreaBottom"/>
            <a:pathLst>
              <a:path w="151764" h="175895">
                <a:moveTo>
                  <a:pt x="89547" y="0"/>
                </a:moveTo>
                <a:lnTo>
                  <a:pt x="55437" y="6160"/>
                </a:lnTo>
                <a:lnTo>
                  <a:pt x="26890" y="23760"/>
                </a:lnTo>
                <a:lnTo>
                  <a:pt x="7285" y="51472"/>
                </a:lnTo>
                <a:lnTo>
                  <a:pt x="0" y="87972"/>
                </a:lnTo>
                <a:lnTo>
                  <a:pt x="7223" y="124444"/>
                </a:lnTo>
                <a:lnTo>
                  <a:pt x="26723" y="152082"/>
                </a:lnTo>
                <a:lnTo>
                  <a:pt x="55249" y="169604"/>
                </a:lnTo>
                <a:lnTo>
                  <a:pt x="89547" y="175729"/>
                </a:lnTo>
                <a:lnTo>
                  <a:pt x="107411" y="174368"/>
                </a:lnTo>
                <a:lnTo>
                  <a:pt x="123469" y="170524"/>
                </a:lnTo>
                <a:lnTo>
                  <a:pt x="137860" y="164558"/>
                </a:lnTo>
                <a:lnTo>
                  <a:pt x="151244" y="156464"/>
                </a:lnTo>
                <a:lnTo>
                  <a:pt x="151549" y="155867"/>
                </a:lnTo>
                <a:lnTo>
                  <a:pt x="151549" y="82346"/>
                </a:lnTo>
                <a:lnTo>
                  <a:pt x="150685" y="81495"/>
                </a:lnTo>
                <a:lnTo>
                  <a:pt x="108305" y="81495"/>
                </a:lnTo>
                <a:lnTo>
                  <a:pt x="107454" y="82346"/>
                </a:lnTo>
                <a:lnTo>
                  <a:pt x="107454" y="127546"/>
                </a:lnTo>
                <a:lnTo>
                  <a:pt x="107010" y="128257"/>
                </a:lnTo>
                <a:lnTo>
                  <a:pt x="101828" y="130517"/>
                </a:lnTo>
                <a:lnTo>
                  <a:pt x="96418" y="131851"/>
                </a:lnTo>
                <a:lnTo>
                  <a:pt x="90436" y="131851"/>
                </a:lnTo>
                <a:lnTo>
                  <a:pt x="73896" y="128602"/>
                </a:lnTo>
                <a:lnTo>
                  <a:pt x="60861" y="119624"/>
                </a:lnTo>
                <a:lnTo>
                  <a:pt x="52317" y="106069"/>
                </a:lnTo>
                <a:lnTo>
                  <a:pt x="49250" y="89090"/>
                </a:lnTo>
                <a:lnTo>
                  <a:pt x="52447" y="72136"/>
                </a:lnTo>
                <a:lnTo>
                  <a:pt x="61729" y="58180"/>
                </a:lnTo>
                <a:lnTo>
                  <a:pt x="76634" y="48712"/>
                </a:lnTo>
                <a:lnTo>
                  <a:pt x="96697" y="45224"/>
                </a:lnTo>
                <a:lnTo>
                  <a:pt x="107093" y="45889"/>
                </a:lnTo>
                <a:lnTo>
                  <a:pt x="118205" y="48075"/>
                </a:lnTo>
                <a:lnTo>
                  <a:pt x="129441" y="52071"/>
                </a:lnTo>
                <a:lnTo>
                  <a:pt x="140208" y="58166"/>
                </a:lnTo>
                <a:lnTo>
                  <a:pt x="141503" y="59067"/>
                </a:lnTo>
                <a:lnTo>
                  <a:pt x="143268" y="58204"/>
                </a:lnTo>
                <a:lnTo>
                  <a:pt x="143268" y="13868"/>
                </a:lnTo>
                <a:lnTo>
                  <a:pt x="142900" y="13220"/>
                </a:lnTo>
                <a:lnTo>
                  <a:pt x="131410" y="7683"/>
                </a:lnTo>
                <a:lnTo>
                  <a:pt x="119037" y="3609"/>
                </a:lnTo>
                <a:lnTo>
                  <a:pt x="105102" y="951"/>
                </a:lnTo>
                <a:lnTo>
                  <a:pt x="89547" y="0"/>
                </a:lnTo>
                <a:close/>
              </a:path>
            </a:pathLst>
          </a:custGeom>
          <a:solidFill>
            <a:srgbClr val="1D6C8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27400" y="432000"/>
            <a:ext cx="707400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577520"/>
            <a:ext cx="5297760" cy="192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113680" y="1187640"/>
            <a:ext cx="3536280" cy="278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ftr" idx="4"/>
          </p:nvPr>
        </p:nvSpPr>
        <p:spPr>
          <a:xfrm>
            <a:off x="2393640" y="6372720"/>
            <a:ext cx="1714320" cy="12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Calibr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Calibr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 idx="5"/>
          </p:nvPr>
        </p:nvSpPr>
        <p:spPr>
          <a:xfrm>
            <a:off x="11495520" y="6372720"/>
            <a:ext cx="309600" cy="12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Arial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5A20304A-1E85-4D1D-AD13-DACC64A5387F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Arial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54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5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56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7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58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9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914400" y="2126160"/>
            <a:ext cx="10357920" cy="42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61" name="PlaceHolder 2"/>
          <p:cNvSpPr>
            <a:spLocks noGrp="1"/>
          </p:cNvSpPr>
          <p:nvPr>
            <p:ph type="dt" idx="6"/>
          </p:nvPr>
        </p:nvSpPr>
        <p:spPr>
          <a:xfrm>
            <a:off x="609480" y="6378120"/>
            <a:ext cx="2798640" cy="27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ftr" idx="7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sldNum" idx="8"/>
          </p:nvPr>
        </p:nvSpPr>
        <p:spPr>
          <a:xfrm>
            <a:off x="11495520" y="6372720"/>
            <a:ext cx="309960" cy="13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D8DED414-48D0-41A5-8905-7411A49B7F83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65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6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67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8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69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0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71" name="Grafik 5" descr="Ein Bild, das draußen, Natur, Wasser, Himmel enthält.&#10;&#10;KI-generierte Inhalte können fehlerhaft sein."/>
          <p:cNvPicPr/>
          <p:nvPr/>
        </p:nvPicPr>
        <p:blipFill>
          <a:blip r:embed="rId5"/>
          <a:srcRect b="25578"/>
          <a:stretch/>
        </p:blipFill>
        <p:spPr>
          <a:xfrm>
            <a:off x="539640" y="540000"/>
            <a:ext cx="11103840" cy="541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object 2"/>
          <p:cNvSpPr/>
          <p:nvPr/>
        </p:nvSpPr>
        <p:spPr>
          <a:xfrm>
            <a:off x="540360" y="540000"/>
            <a:ext cx="11103840" cy="5412960"/>
          </a:xfrm>
          <a:custGeom>
            <a:avLst/>
            <a:gdLst>
              <a:gd name="textAreaLeft" fmla="*/ 0 w 11103840"/>
              <a:gd name="textAreaRight" fmla="*/ 11109240 w 11103840"/>
              <a:gd name="textAreaTop" fmla="*/ 0 h 5412960"/>
              <a:gd name="textAreaBottom" fmla="*/ 5418360 h 54129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1C6B85">
              <a:alpha val="8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grpSp>
        <p:nvGrpSpPr>
          <p:cNvPr id="73" name="object 4"/>
          <p:cNvGrpSpPr/>
          <p:nvPr/>
        </p:nvGrpSpPr>
        <p:grpSpPr>
          <a:xfrm>
            <a:off x="7315920" y="3069000"/>
            <a:ext cx="4329000" cy="2883960"/>
            <a:chOff x="7315920" y="3069000"/>
            <a:chExt cx="4329000" cy="2883960"/>
          </a:xfrm>
        </p:grpSpPr>
        <p:sp>
          <p:nvSpPr>
            <p:cNvPr id="74" name="object 5"/>
            <p:cNvSpPr/>
            <p:nvPr/>
          </p:nvSpPr>
          <p:spPr>
            <a:xfrm>
              <a:off x="7797600" y="3550680"/>
              <a:ext cx="3847320" cy="1920600"/>
            </a:xfrm>
            <a:custGeom>
              <a:avLst/>
              <a:gdLst>
                <a:gd name="textAreaLeft" fmla="*/ 0 w 3847320"/>
                <a:gd name="textAreaRight" fmla="*/ 3852720 w 3847320"/>
                <a:gd name="textAreaTop" fmla="*/ 0 h 1920600"/>
                <a:gd name="textAreaBottom" fmla="*/ 1926000 h 19206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" name="object 6"/>
            <p:cNvSpPr/>
            <p:nvPr/>
          </p:nvSpPr>
          <p:spPr>
            <a:xfrm>
              <a:off x="9241920" y="3550680"/>
              <a:ext cx="1439280" cy="1439280"/>
            </a:xfrm>
            <a:custGeom>
              <a:avLst/>
              <a:gdLst>
                <a:gd name="textAreaLeft" fmla="*/ 0 w 1439280"/>
                <a:gd name="textAreaRight" fmla="*/ 1444680 w 1439280"/>
                <a:gd name="textAreaTop" fmla="*/ 0 h 1439280"/>
                <a:gd name="textAreaBottom" fmla="*/ 1444680 h 14392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6" name="object 7"/>
            <p:cNvSpPr/>
            <p:nvPr/>
          </p:nvSpPr>
          <p:spPr>
            <a:xfrm>
              <a:off x="8278920" y="4032000"/>
              <a:ext cx="2883960" cy="957960"/>
            </a:xfrm>
            <a:custGeom>
              <a:avLst/>
              <a:gdLst>
                <a:gd name="textAreaLeft" fmla="*/ 0 w 2883960"/>
                <a:gd name="textAreaRight" fmla="*/ 2889360 w 2883960"/>
                <a:gd name="textAreaTop" fmla="*/ 0 h 957960"/>
                <a:gd name="textAreaBottom" fmla="*/ 963360 h 9579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7" name="object 8"/>
            <p:cNvSpPr/>
            <p:nvPr/>
          </p:nvSpPr>
          <p:spPr>
            <a:xfrm>
              <a:off x="7315920" y="3069000"/>
              <a:ext cx="3847320" cy="2883960"/>
            </a:xfrm>
            <a:custGeom>
              <a:avLst/>
              <a:gdLst>
                <a:gd name="textAreaLeft" fmla="*/ 0 w 3847320"/>
                <a:gd name="textAreaRight" fmla="*/ 3852720 w 3847320"/>
                <a:gd name="textAreaTop" fmla="*/ 0 h 2883960"/>
                <a:gd name="textAreaBottom" fmla="*/ 2889360 h 28839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27" name="PlaceHolder 1"/>
          <p:cNvSpPr>
            <a:spLocks noGrp="1"/>
          </p:cNvSpPr>
          <p:nvPr>
            <p:ph type="ftr" idx="9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title"/>
          </p:nvPr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1523520" y="1968840"/>
            <a:ext cx="5298120" cy="235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131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2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33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4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35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6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37" name="object 2"/>
          <p:cNvSpPr/>
          <p:nvPr/>
        </p:nvSpPr>
        <p:spPr>
          <a:xfrm>
            <a:off x="540360" y="540000"/>
            <a:ext cx="11103840" cy="5412960"/>
          </a:xfrm>
          <a:custGeom>
            <a:avLst/>
            <a:gdLst>
              <a:gd name="textAreaLeft" fmla="*/ 0 w 11103840"/>
              <a:gd name="textAreaRight" fmla="*/ 11109240 w 11103840"/>
              <a:gd name="textAreaTop" fmla="*/ 0 h 5412960"/>
              <a:gd name="textAreaBottom" fmla="*/ 5418360 h 54129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B5CC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8" name="PlaceHolder 1"/>
          <p:cNvSpPr>
            <a:spLocks noGrp="1"/>
          </p:cNvSpPr>
          <p:nvPr>
            <p:ph type="ftr" idx="10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9" name="object 17"/>
          <p:cNvSpPr/>
          <p:nvPr/>
        </p:nvSpPr>
        <p:spPr>
          <a:xfrm>
            <a:off x="11233440" y="6372720"/>
            <a:ext cx="410760" cy="11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C43B4E92-2667-4C14-A739-C267FEABE933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title"/>
          </p:nvPr>
        </p:nvSpPr>
        <p:spPr>
          <a:xfrm>
            <a:off x="1066680" y="906120"/>
            <a:ext cx="357588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1066680" y="737640"/>
            <a:ext cx="3442320" cy="2078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1066680" y="1623240"/>
            <a:ext cx="6822000" cy="171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pic>
        <p:nvPicPr>
          <p:cNvPr id="143" name="Grafik 8"/>
          <p:cNvPicPr/>
          <p:nvPr/>
        </p:nvPicPr>
        <p:blipFill>
          <a:blip r:embed="rId5"/>
          <a:stretch/>
        </p:blipFill>
        <p:spPr>
          <a:xfrm>
            <a:off x="540360" y="3373920"/>
            <a:ext cx="11108520" cy="311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8113680" y="922320"/>
            <a:ext cx="3114360" cy="26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146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7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48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9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50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1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52" name="PlaceHolder 1"/>
          <p:cNvSpPr>
            <a:spLocks noGrp="1"/>
          </p:cNvSpPr>
          <p:nvPr>
            <p:ph type="ftr" idx="11"/>
          </p:nvPr>
        </p:nvSpPr>
        <p:spPr>
          <a:xfrm>
            <a:off x="2393640" y="6372720"/>
            <a:ext cx="2097000" cy="122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67400" cy="113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102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2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7400" cy="397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02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2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2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2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102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102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 defTabSz="914400">
              <a:lnSpc>
                <a:spcPct val="102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 defTabSz="914400">
              <a:lnSpc>
                <a:spcPct val="102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 defTabSz="914400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156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7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58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9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60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1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27400" y="432000"/>
            <a:ext cx="707436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1577520"/>
            <a:ext cx="5298120" cy="192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8113680" y="1187640"/>
            <a:ext cx="3536640" cy="256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65" name="PlaceHolder 4"/>
          <p:cNvSpPr>
            <a:spLocks noGrp="1"/>
          </p:cNvSpPr>
          <p:nvPr>
            <p:ph type="ftr" idx="12"/>
          </p:nvPr>
        </p:nvSpPr>
        <p:spPr>
          <a:xfrm>
            <a:off x="2393640" y="6372720"/>
            <a:ext cx="209700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sldNum" idx="13"/>
          </p:nvPr>
        </p:nvSpPr>
        <p:spPr>
          <a:xfrm>
            <a:off x="11495520" y="6372720"/>
            <a:ext cx="309960" cy="13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3816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3816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fld id="{399B5187-890A-49CD-9484-7D6EC92DE36A}" type="slidenum">
              <a:rPr lang="de-CH" sz="9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Agenda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uppieren 8"/>
          <p:cNvGrpSpPr/>
          <p:nvPr/>
        </p:nvGrpSpPr>
        <p:grpSpPr>
          <a:xfrm>
            <a:off x="540720" y="6316560"/>
            <a:ext cx="1522440" cy="234720"/>
            <a:chOff x="540720" y="6316560"/>
            <a:chExt cx="1522440" cy="234720"/>
          </a:xfrm>
        </p:grpSpPr>
        <p:pic>
          <p:nvPicPr>
            <p:cNvPr id="168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600" cy="23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9" name="bg object 17"/>
            <p:cNvSpPr/>
            <p:nvPr/>
          </p:nvSpPr>
          <p:spPr>
            <a:xfrm>
              <a:off x="1066680" y="6358680"/>
              <a:ext cx="223560" cy="145440"/>
            </a:xfrm>
            <a:custGeom>
              <a:avLst/>
              <a:gdLst>
                <a:gd name="textAreaLeft" fmla="*/ 0 w 223560"/>
                <a:gd name="textAreaRight" fmla="*/ 228960 w 223560"/>
                <a:gd name="textAreaTop" fmla="*/ 0 h 145440"/>
                <a:gd name="textAreaBottom" fmla="*/ 150840 h 14544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70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680" cy="151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1" name="bg object 19"/>
            <p:cNvSpPr/>
            <p:nvPr/>
          </p:nvSpPr>
          <p:spPr>
            <a:xfrm>
              <a:off x="1319040" y="6355080"/>
              <a:ext cx="295920" cy="151560"/>
            </a:xfrm>
            <a:custGeom>
              <a:avLst/>
              <a:gdLst>
                <a:gd name="textAreaLeft" fmla="*/ 0 w 295920"/>
                <a:gd name="textAreaRight" fmla="*/ 301320 w 295920"/>
                <a:gd name="textAreaTop" fmla="*/ 0 h 151560"/>
                <a:gd name="textAreaBottom" fmla="*/ 156960 h 15156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72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880" cy="15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3" name="bg object 21"/>
            <p:cNvSpPr/>
            <p:nvPr/>
          </p:nvSpPr>
          <p:spPr>
            <a:xfrm>
              <a:off x="1632960" y="6354360"/>
              <a:ext cx="131040" cy="152640"/>
            </a:xfrm>
            <a:custGeom>
              <a:avLst/>
              <a:gdLst>
                <a:gd name="textAreaLeft" fmla="*/ 0 w 131040"/>
                <a:gd name="textAreaRight" fmla="*/ 136440 w 131040"/>
                <a:gd name="textAreaTop" fmla="*/ 0 h 152640"/>
                <a:gd name="textAreaBottom" fmla="*/ 158040 h 15264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74" name="Gruppieren 8"/>
          <p:cNvGrpSpPr/>
          <p:nvPr/>
        </p:nvGrpSpPr>
        <p:grpSpPr>
          <a:xfrm>
            <a:off x="540720" y="6316560"/>
            <a:ext cx="1522080" cy="234360"/>
            <a:chOff x="540720" y="6316560"/>
            <a:chExt cx="1522080" cy="234360"/>
          </a:xfrm>
        </p:grpSpPr>
        <p:pic>
          <p:nvPicPr>
            <p:cNvPr id="175" name="bg object 16"/>
            <p:cNvPicPr/>
            <p:nvPr/>
          </p:nvPicPr>
          <p:blipFill>
            <a:blip r:embed="rId2"/>
            <a:stretch/>
          </p:blipFill>
          <p:spPr>
            <a:xfrm>
              <a:off x="540720" y="6316560"/>
              <a:ext cx="354240" cy="234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bg object 17"/>
            <p:cNvSpPr/>
            <p:nvPr/>
          </p:nvSpPr>
          <p:spPr>
            <a:xfrm>
              <a:off x="1066680" y="6358680"/>
              <a:ext cx="223200" cy="145080"/>
            </a:xfrm>
            <a:custGeom>
              <a:avLst/>
              <a:gdLst>
                <a:gd name="textAreaLeft" fmla="*/ 0 w 223200"/>
                <a:gd name="textAreaRight" fmla="*/ 228960 w 223200"/>
                <a:gd name="textAreaTop" fmla="*/ 0 h 145080"/>
                <a:gd name="textAreaBottom" fmla="*/ 150840 h 145080"/>
              </a:gdLst>
              <a:ahLst/>
              <a:cxnLst/>
              <a:rect l="textAreaLeft" t="textAreaTop" r="textAreaRight" b="textAreaBottom"/>
              <a:pathLst>
                <a:path w="254634" h="167639">
                  <a:moveTo>
                    <a:pt x="253606" y="0"/>
                  </a:moveTo>
                  <a:lnTo>
                    <a:pt x="207987" y="0"/>
                  </a:lnTo>
                  <a:lnTo>
                    <a:pt x="207175" y="647"/>
                  </a:lnTo>
                  <a:lnTo>
                    <a:pt x="181609" y="109562"/>
                  </a:lnTo>
                  <a:lnTo>
                    <a:pt x="181165" y="109562"/>
                  </a:lnTo>
                  <a:lnTo>
                    <a:pt x="150926" y="609"/>
                  </a:lnTo>
                  <a:lnTo>
                    <a:pt x="150126" y="0"/>
                  </a:lnTo>
                  <a:lnTo>
                    <a:pt x="106679" y="0"/>
                  </a:lnTo>
                  <a:lnTo>
                    <a:pt x="105867" y="609"/>
                  </a:lnTo>
                  <a:lnTo>
                    <a:pt x="76517" y="109334"/>
                  </a:lnTo>
                  <a:lnTo>
                    <a:pt x="76072" y="109334"/>
                  </a:lnTo>
                  <a:lnTo>
                    <a:pt x="48958" y="634"/>
                  </a:lnTo>
                  <a:lnTo>
                    <a:pt x="48145" y="0"/>
                  </a:lnTo>
                  <a:lnTo>
                    <a:pt x="965" y="0"/>
                  </a:lnTo>
                  <a:lnTo>
                    <a:pt x="0" y="1308"/>
                  </a:lnTo>
                  <a:lnTo>
                    <a:pt x="49072" y="166433"/>
                  </a:lnTo>
                  <a:lnTo>
                    <a:pt x="49860" y="167017"/>
                  </a:lnTo>
                  <a:lnTo>
                    <a:pt x="99364" y="167017"/>
                  </a:lnTo>
                  <a:lnTo>
                    <a:pt x="100164" y="166420"/>
                  </a:lnTo>
                  <a:lnTo>
                    <a:pt x="128396" y="65062"/>
                  </a:lnTo>
                  <a:lnTo>
                    <a:pt x="128841" y="65062"/>
                  </a:lnTo>
                  <a:lnTo>
                    <a:pt x="157962" y="166420"/>
                  </a:lnTo>
                  <a:lnTo>
                    <a:pt x="158749" y="167017"/>
                  </a:lnTo>
                  <a:lnTo>
                    <a:pt x="206260" y="167017"/>
                  </a:lnTo>
                  <a:lnTo>
                    <a:pt x="207048" y="166420"/>
                  </a:lnTo>
                  <a:lnTo>
                    <a:pt x="254571" y="1295"/>
                  </a:lnTo>
                  <a:lnTo>
                    <a:pt x="253606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pic>
          <p:nvPicPr>
            <p:cNvPr id="177" name="bg object 18"/>
            <p:cNvPicPr/>
            <p:nvPr/>
          </p:nvPicPr>
          <p:blipFill>
            <a:blip r:embed="rId3"/>
            <a:stretch/>
          </p:blipFill>
          <p:spPr>
            <a:xfrm>
              <a:off x="958680" y="6355080"/>
              <a:ext cx="103320" cy="150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8" name="bg object 19"/>
            <p:cNvSpPr/>
            <p:nvPr/>
          </p:nvSpPr>
          <p:spPr>
            <a:xfrm>
              <a:off x="1319040" y="6355080"/>
              <a:ext cx="295560" cy="151200"/>
            </a:xfrm>
            <a:custGeom>
              <a:avLst/>
              <a:gdLst>
                <a:gd name="textAreaLeft" fmla="*/ 0 w 295560"/>
                <a:gd name="textAreaRight" fmla="*/ 301320 w 295560"/>
                <a:gd name="textAreaTop" fmla="*/ 0 h 151200"/>
                <a:gd name="textAreaBottom" fmla="*/ 156960 h 151200"/>
              </a:gdLst>
              <a:ahLst/>
              <a:cxnLst/>
              <a:rect l="textAreaLeft" t="textAreaTop" r="textAreaRight" b="textAreaBottom"/>
              <a:pathLst>
                <a:path w="335280" h="174625">
                  <a:moveTo>
                    <a:pt x="48742" y="4838"/>
                  </a:moveTo>
                  <a:lnTo>
                    <a:pt x="48463" y="4838"/>
                  </a:lnTo>
                  <a:lnTo>
                    <a:pt x="48463" y="3568"/>
                  </a:lnTo>
                  <a:lnTo>
                    <a:pt x="279" y="3568"/>
                  </a:lnTo>
                  <a:lnTo>
                    <a:pt x="279" y="4838"/>
                  </a:lnTo>
                  <a:lnTo>
                    <a:pt x="0" y="4838"/>
                  </a:lnTo>
                  <a:lnTo>
                    <a:pt x="0" y="169938"/>
                  </a:lnTo>
                  <a:lnTo>
                    <a:pt x="914" y="169938"/>
                  </a:lnTo>
                  <a:lnTo>
                    <a:pt x="914" y="171208"/>
                  </a:lnTo>
                  <a:lnTo>
                    <a:pt x="47840" y="171208"/>
                  </a:lnTo>
                  <a:lnTo>
                    <a:pt x="47840" y="169938"/>
                  </a:lnTo>
                  <a:lnTo>
                    <a:pt x="48742" y="169938"/>
                  </a:lnTo>
                  <a:lnTo>
                    <a:pt x="48742" y="4838"/>
                  </a:lnTo>
                  <a:close/>
                </a:path>
                <a:path w="335280" h="174625">
                  <a:moveTo>
                    <a:pt x="196126" y="118948"/>
                  </a:moveTo>
                  <a:lnTo>
                    <a:pt x="178130" y="81610"/>
                  </a:lnTo>
                  <a:lnTo>
                    <a:pt x="143370" y="65062"/>
                  </a:lnTo>
                  <a:lnTo>
                    <a:pt x="122796" y="57683"/>
                  </a:lnTo>
                  <a:lnTo>
                    <a:pt x="122796" y="46278"/>
                  </a:lnTo>
                  <a:lnTo>
                    <a:pt x="129501" y="42024"/>
                  </a:lnTo>
                  <a:lnTo>
                    <a:pt x="142697" y="42024"/>
                  </a:lnTo>
                  <a:lnTo>
                    <a:pt x="153009" y="42786"/>
                  </a:lnTo>
                  <a:lnTo>
                    <a:pt x="163601" y="44945"/>
                  </a:lnTo>
                  <a:lnTo>
                    <a:pt x="173710" y="48285"/>
                  </a:lnTo>
                  <a:lnTo>
                    <a:pt x="183946" y="53403"/>
                  </a:lnTo>
                  <a:lnTo>
                    <a:pt x="185623" y="52412"/>
                  </a:lnTo>
                  <a:lnTo>
                    <a:pt x="185623" y="12827"/>
                  </a:lnTo>
                  <a:lnTo>
                    <a:pt x="185623" y="12077"/>
                  </a:lnTo>
                  <a:lnTo>
                    <a:pt x="185229" y="11391"/>
                  </a:lnTo>
                  <a:lnTo>
                    <a:pt x="174904" y="6527"/>
                  </a:lnTo>
                  <a:lnTo>
                    <a:pt x="163957" y="3048"/>
                  </a:lnTo>
                  <a:lnTo>
                    <a:pt x="151955" y="800"/>
                  </a:lnTo>
                  <a:lnTo>
                    <a:pt x="139115" y="0"/>
                  </a:lnTo>
                  <a:lnTo>
                    <a:pt x="111734" y="4191"/>
                  </a:lnTo>
                  <a:lnTo>
                    <a:pt x="91605" y="15621"/>
                  </a:lnTo>
                  <a:lnTo>
                    <a:pt x="79184" y="32537"/>
                  </a:lnTo>
                  <a:lnTo>
                    <a:pt x="74942" y="53213"/>
                  </a:lnTo>
                  <a:lnTo>
                    <a:pt x="79654" y="73875"/>
                  </a:lnTo>
                  <a:lnTo>
                    <a:pt x="91376" y="88201"/>
                  </a:lnTo>
                  <a:lnTo>
                    <a:pt x="106451" y="97675"/>
                  </a:lnTo>
                  <a:lnTo>
                    <a:pt x="121221" y="103746"/>
                  </a:lnTo>
                  <a:lnTo>
                    <a:pt x="130898" y="107276"/>
                  </a:lnTo>
                  <a:lnTo>
                    <a:pt x="138874" y="110845"/>
                  </a:lnTo>
                  <a:lnTo>
                    <a:pt x="144284" y="114998"/>
                  </a:lnTo>
                  <a:lnTo>
                    <a:pt x="146278" y="120281"/>
                  </a:lnTo>
                  <a:lnTo>
                    <a:pt x="146278" y="126542"/>
                  </a:lnTo>
                  <a:lnTo>
                    <a:pt x="139344" y="132143"/>
                  </a:lnTo>
                  <a:lnTo>
                    <a:pt x="124358" y="132143"/>
                  </a:lnTo>
                  <a:lnTo>
                    <a:pt x="112204" y="130987"/>
                  </a:lnTo>
                  <a:lnTo>
                    <a:pt x="100330" y="127774"/>
                  </a:lnTo>
                  <a:lnTo>
                    <a:pt x="89255" y="122948"/>
                  </a:lnTo>
                  <a:lnTo>
                    <a:pt x="78143" y="115951"/>
                  </a:lnTo>
                  <a:lnTo>
                    <a:pt x="76288" y="116928"/>
                  </a:lnTo>
                  <a:lnTo>
                    <a:pt x="76288" y="159219"/>
                  </a:lnTo>
                  <a:lnTo>
                    <a:pt x="76619" y="159867"/>
                  </a:lnTo>
                  <a:lnTo>
                    <a:pt x="87718" y="165785"/>
                  </a:lnTo>
                  <a:lnTo>
                    <a:pt x="100393" y="170192"/>
                  </a:lnTo>
                  <a:lnTo>
                    <a:pt x="114706" y="173113"/>
                  </a:lnTo>
                  <a:lnTo>
                    <a:pt x="130175" y="174167"/>
                  </a:lnTo>
                  <a:lnTo>
                    <a:pt x="158216" y="170002"/>
                  </a:lnTo>
                  <a:lnTo>
                    <a:pt x="178917" y="158470"/>
                  </a:lnTo>
                  <a:lnTo>
                    <a:pt x="191731" y="140970"/>
                  </a:lnTo>
                  <a:lnTo>
                    <a:pt x="196126" y="118948"/>
                  </a:lnTo>
                  <a:close/>
                </a:path>
                <a:path w="335280" h="174625">
                  <a:moveTo>
                    <a:pt x="334987" y="118948"/>
                  </a:moveTo>
                  <a:lnTo>
                    <a:pt x="316992" y="81610"/>
                  </a:lnTo>
                  <a:lnTo>
                    <a:pt x="282232" y="65062"/>
                  </a:lnTo>
                  <a:lnTo>
                    <a:pt x="261658" y="57683"/>
                  </a:lnTo>
                  <a:lnTo>
                    <a:pt x="261658" y="46278"/>
                  </a:lnTo>
                  <a:lnTo>
                    <a:pt x="268363" y="42024"/>
                  </a:lnTo>
                  <a:lnTo>
                    <a:pt x="281546" y="42024"/>
                  </a:lnTo>
                  <a:lnTo>
                    <a:pt x="291871" y="42786"/>
                  </a:lnTo>
                  <a:lnTo>
                    <a:pt x="302463" y="44945"/>
                  </a:lnTo>
                  <a:lnTo>
                    <a:pt x="312585" y="48285"/>
                  </a:lnTo>
                  <a:lnTo>
                    <a:pt x="322808" y="53403"/>
                  </a:lnTo>
                  <a:lnTo>
                    <a:pt x="324485" y="52412"/>
                  </a:lnTo>
                  <a:lnTo>
                    <a:pt x="324485" y="12827"/>
                  </a:lnTo>
                  <a:lnTo>
                    <a:pt x="324485" y="12077"/>
                  </a:lnTo>
                  <a:lnTo>
                    <a:pt x="324091" y="11391"/>
                  </a:lnTo>
                  <a:lnTo>
                    <a:pt x="313766" y="6527"/>
                  </a:lnTo>
                  <a:lnTo>
                    <a:pt x="302818" y="3048"/>
                  </a:lnTo>
                  <a:lnTo>
                    <a:pt x="290830" y="800"/>
                  </a:lnTo>
                  <a:lnTo>
                    <a:pt x="277977" y="0"/>
                  </a:lnTo>
                  <a:lnTo>
                    <a:pt x="250596" y="4191"/>
                  </a:lnTo>
                  <a:lnTo>
                    <a:pt x="230466" y="15621"/>
                  </a:lnTo>
                  <a:lnTo>
                    <a:pt x="218046" y="32537"/>
                  </a:lnTo>
                  <a:lnTo>
                    <a:pt x="213804" y="53213"/>
                  </a:lnTo>
                  <a:lnTo>
                    <a:pt x="218528" y="73875"/>
                  </a:lnTo>
                  <a:lnTo>
                    <a:pt x="230238" y="88201"/>
                  </a:lnTo>
                  <a:lnTo>
                    <a:pt x="245313" y="97675"/>
                  </a:lnTo>
                  <a:lnTo>
                    <a:pt x="260083" y="103746"/>
                  </a:lnTo>
                  <a:lnTo>
                    <a:pt x="269760" y="107276"/>
                  </a:lnTo>
                  <a:lnTo>
                    <a:pt x="277723" y="110845"/>
                  </a:lnTo>
                  <a:lnTo>
                    <a:pt x="283133" y="114998"/>
                  </a:lnTo>
                  <a:lnTo>
                    <a:pt x="285127" y="120281"/>
                  </a:lnTo>
                  <a:lnTo>
                    <a:pt x="285127" y="126542"/>
                  </a:lnTo>
                  <a:lnTo>
                    <a:pt x="278206" y="132143"/>
                  </a:lnTo>
                  <a:lnTo>
                    <a:pt x="263220" y="132143"/>
                  </a:lnTo>
                  <a:lnTo>
                    <a:pt x="251066" y="130987"/>
                  </a:lnTo>
                  <a:lnTo>
                    <a:pt x="239204" y="127774"/>
                  </a:lnTo>
                  <a:lnTo>
                    <a:pt x="228117" y="122948"/>
                  </a:lnTo>
                  <a:lnTo>
                    <a:pt x="217004" y="115951"/>
                  </a:lnTo>
                  <a:lnTo>
                    <a:pt x="215150" y="116928"/>
                  </a:lnTo>
                  <a:lnTo>
                    <a:pt x="215150" y="159219"/>
                  </a:lnTo>
                  <a:lnTo>
                    <a:pt x="215480" y="159867"/>
                  </a:lnTo>
                  <a:lnTo>
                    <a:pt x="226580" y="165785"/>
                  </a:lnTo>
                  <a:lnTo>
                    <a:pt x="239255" y="170192"/>
                  </a:lnTo>
                  <a:lnTo>
                    <a:pt x="253580" y="173113"/>
                  </a:lnTo>
                  <a:lnTo>
                    <a:pt x="269036" y="174167"/>
                  </a:lnTo>
                  <a:lnTo>
                    <a:pt x="297078" y="170002"/>
                  </a:lnTo>
                  <a:lnTo>
                    <a:pt x="317779" y="158470"/>
                  </a:lnTo>
                  <a:lnTo>
                    <a:pt x="330593" y="140970"/>
                  </a:lnTo>
                  <a:lnTo>
                    <a:pt x="334987" y="118948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pic>
          <p:nvPicPr>
            <p:cNvPr id="179" name="bg object 20"/>
            <p:cNvPicPr/>
            <p:nvPr/>
          </p:nvPicPr>
          <p:blipFill>
            <a:blip r:embed="rId4"/>
            <a:stretch/>
          </p:blipFill>
          <p:spPr>
            <a:xfrm>
              <a:off x="1790280" y="6354360"/>
              <a:ext cx="272520" cy="151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bg object 21"/>
            <p:cNvSpPr/>
            <p:nvPr/>
          </p:nvSpPr>
          <p:spPr>
            <a:xfrm>
              <a:off x="1632960" y="6354360"/>
              <a:ext cx="130680" cy="152280"/>
            </a:xfrm>
            <a:custGeom>
              <a:avLst/>
              <a:gdLst>
                <a:gd name="textAreaLeft" fmla="*/ 0 w 130680"/>
                <a:gd name="textAreaRight" fmla="*/ 136440 w 130680"/>
                <a:gd name="textAreaTop" fmla="*/ 0 h 152280"/>
                <a:gd name="textAreaBottom" fmla="*/ 158040 h 152280"/>
              </a:gdLst>
              <a:ahLst/>
              <a:cxnLst/>
              <a:rect l="textAreaLeft" t="textAreaTop" r="textAreaRight" b="textAreaBottom"/>
              <a:pathLst>
                <a:path w="151764" h="175895">
                  <a:moveTo>
                    <a:pt x="89547" y="0"/>
                  </a:moveTo>
                  <a:lnTo>
                    <a:pt x="55437" y="6160"/>
                  </a:lnTo>
                  <a:lnTo>
                    <a:pt x="26890" y="23760"/>
                  </a:lnTo>
                  <a:lnTo>
                    <a:pt x="7285" y="51472"/>
                  </a:lnTo>
                  <a:lnTo>
                    <a:pt x="0" y="87972"/>
                  </a:lnTo>
                  <a:lnTo>
                    <a:pt x="7223" y="124444"/>
                  </a:lnTo>
                  <a:lnTo>
                    <a:pt x="26723" y="152082"/>
                  </a:lnTo>
                  <a:lnTo>
                    <a:pt x="55249" y="169604"/>
                  </a:lnTo>
                  <a:lnTo>
                    <a:pt x="89547" y="175729"/>
                  </a:lnTo>
                  <a:lnTo>
                    <a:pt x="107411" y="174368"/>
                  </a:lnTo>
                  <a:lnTo>
                    <a:pt x="123469" y="170524"/>
                  </a:lnTo>
                  <a:lnTo>
                    <a:pt x="137860" y="164558"/>
                  </a:lnTo>
                  <a:lnTo>
                    <a:pt x="151244" y="156464"/>
                  </a:lnTo>
                  <a:lnTo>
                    <a:pt x="151549" y="155867"/>
                  </a:lnTo>
                  <a:lnTo>
                    <a:pt x="151549" y="82346"/>
                  </a:lnTo>
                  <a:lnTo>
                    <a:pt x="150685" y="81495"/>
                  </a:lnTo>
                  <a:lnTo>
                    <a:pt x="108305" y="81495"/>
                  </a:lnTo>
                  <a:lnTo>
                    <a:pt x="107454" y="82346"/>
                  </a:lnTo>
                  <a:lnTo>
                    <a:pt x="107454" y="127546"/>
                  </a:lnTo>
                  <a:lnTo>
                    <a:pt x="107010" y="128257"/>
                  </a:lnTo>
                  <a:lnTo>
                    <a:pt x="101828" y="130517"/>
                  </a:lnTo>
                  <a:lnTo>
                    <a:pt x="96418" y="131851"/>
                  </a:lnTo>
                  <a:lnTo>
                    <a:pt x="90436" y="131851"/>
                  </a:lnTo>
                  <a:lnTo>
                    <a:pt x="73896" y="128602"/>
                  </a:lnTo>
                  <a:lnTo>
                    <a:pt x="60861" y="119624"/>
                  </a:lnTo>
                  <a:lnTo>
                    <a:pt x="52317" y="106069"/>
                  </a:lnTo>
                  <a:lnTo>
                    <a:pt x="49250" y="89090"/>
                  </a:lnTo>
                  <a:lnTo>
                    <a:pt x="52447" y="72136"/>
                  </a:lnTo>
                  <a:lnTo>
                    <a:pt x="61729" y="58180"/>
                  </a:lnTo>
                  <a:lnTo>
                    <a:pt x="76634" y="48712"/>
                  </a:lnTo>
                  <a:lnTo>
                    <a:pt x="96697" y="45224"/>
                  </a:lnTo>
                  <a:lnTo>
                    <a:pt x="107093" y="45889"/>
                  </a:lnTo>
                  <a:lnTo>
                    <a:pt x="118205" y="48075"/>
                  </a:lnTo>
                  <a:lnTo>
                    <a:pt x="129441" y="52071"/>
                  </a:lnTo>
                  <a:lnTo>
                    <a:pt x="140208" y="58166"/>
                  </a:lnTo>
                  <a:lnTo>
                    <a:pt x="141503" y="59067"/>
                  </a:lnTo>
                  <a:lnTo>
                    <a:pt x="143268" y="58204"/>
                  </a:lnTo>
                  <a:lnTo>
                    <a:pt x="143268" y="13868"/>
                  </a:lnTo>
                  <a:lnTo>
                    <a:pt x="142900" y="13220"/>
                  </a:lnTo>
                  <a:lnTo>
                    <a:pt x="131410" y="7683"/>
                  </a:lnTo>
                  <a:lnTo>
                    <a:pt x="119037" y="3609"/>
                  </a:lnTo>
                  <a:lnTo>
                    <a:pt x="105102" y="951"/>
                  </a:lnTo>
                  <a:lnTo>
                    <a:pt x="89547" y="0"/>
                  </a:lnTo>
                  <a:close/>
                </a:path>
              </a:pathLst>
            </a:custGeom>
            <a:solidFill>
              <a:srgbClr val="1D6C8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</p:grpSp>
      <p:sp>
        <p:nvSpPr>
          <p:cNvPr id="181" name="object 17"/>
          <p:cNvSpPr/>
          <p:nvPr/>
        </p:nvSpPr>
        <p:spPr>
          <a:xfrm>
            <a:off x="11233440" y="6372720"/>
            <a:ext cx="410400" cy="1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636E7D68-8628-4CB2-9077-A26ED9589A49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2" name="PlaceHolder 1"/>
          <p:cNvSpPr>
            <a:spLocks noGrp="1"/>
          </p:cNvSpPr>
          <p:nvPr>
            <p:ph type="ftr" idx="14"/>
          </p:nvPr>
        </p:nvSpPr>
        <p:spPr>
          <a:xfrm>
            <a:off x="2393640" y="6372720"/>
            <a:ext cx="2096640" cy="12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marL="12600" indent="0" algn="l" defTabSz="914400">
              <a:lnSpc>
                <a:spcPts val="955"/>
              </a:lnSpc>
              <a:buNone/>
              <a:tabLst>
                <a:tab pos="0" algn="l"/>
              </a:tabLst>
              <a:def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defRPr>
            </a:lvl1pPr>
          </a:lstStyle>
          <a:p>
            <a:pPr marL="12600" indent="0" algn="l" defTabSz="914400">
              <a:lnSpc>
                <a:spcPts val="955"/>
              </a:lnSpc>
              <a:buNone/>
              <a:tabLst>
                <a:tab pos="0" algn="l"/>
              </a:tabLst>
            </a:pPr>
            <a:r>
              <a:rPr lang="de-CH" sz="900" b="0" u="none" strike="noStrike" spc="-45">
                <a:solidFill>
                  <a:srgbClr val="1C6B85"/>
                </a:solidFill>
                <a:effectLst/>
                <a:uFillTx/>
                <a:latin typeface="Segoe UI"/>
              </a:rPr>
              <a:t>&lt;footer&gt;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3" name="object 17"/>
          <p:cNvSpPr/>
          <p:nvPr/>
        </p:nvSpPr>
        <p:spPr>
          <a:xfrm>
            <a:off x="11233440" y="6372720"/>
            <a:ext cx="410400" cy="1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C69A7E39-6036-4660-AA35-A38FF43F2B9D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‹Nr.›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84" name="object 4"/>
          <p:cNvGrpSpPr/>
          <p:nvPr/>
        </p:nvGrpSpPr>
        <p:grpSpPr>
          <a:xfrm>
            <a:off x="7315560" y="3069000"/>
            <a:ext cx="4328640" cy="2883600"/>
            <a:chOff x="7315560" y="3069000"/>
            <a:chExt cx="4328640" cy="2883600"/>
          </a:xfrm>
        </p:grpSpPr>
        <p:sp>
          <p:nvSpPr>
            <p:cNvPr id="185" name="object 5"/>
            <p:cNvSpPr/>
            <p:nvPr/>
          </p:nvSpPr>
          <p:spPr>
            <a:xfrm>
              <a:off x="7797240" y="3550680"/>
              <a:ext cx="3846960" cy="1920240"/>
            </a:xfrm>
            <a:custGeom>
              <a:avLst/>
              <a:gdLst>
                <a:gd name="textAreaLeft" fmla="*/ 0 w 3846960"/>
                <a:gd name="textAreaRight" fmla="*/ 3852720 w 3846960"/>
                <a:gd name="textAreaTop" fmla="*/ 0 h 1920240"/>
                <a:gd name="textAreaBottom" fmla="*/ 1926000 h 192024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sp>
          <p:nvSpPr>
            <p:cNvPr id="186" name="object 6"/>
            <p:cNvSpPr/>
            <p:nvPr/>
          </p:nvSpPr>
          <p:spPr>
            <a:xfrm>
              <a:off x="9241560" y="3550680"/>
              <a:ext cx="1438920" cy="1438920"/>
            </a:xfrm>
            <a:custGeom>
              <a:avLst/>
              <a:gdLst>
                <a:gd name="textAreaLeft" fmla="*/ 0 w 1438920"/>
                <a:gd name="textAreaRight" fmla="*/ 1444680 w 1438920"/>
                <a:gd name="textAreaTop" fmla="*/ 0 h 1438920"/>
                <a:gd name="textAreaBottom" fmla="*/ 1444680 h 143892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sp>
          <p:nvSpPr>
            <p:cNvPr id="187" name="object 7"/>
            <p:cNvSpPr/>
            <p:nvPr/>
          </p:nvSpPr>
          <p:spPr>
            <a:xfrm>
              <a:off x="8278560" y="4032000"/>
              <a:ext cx="2883600" cy="957600"/>
            </a:xfrm>
            <a:custGeom>
              <a:avLst/>
              <a:gdLst>
                <a:gd name="textAreaLeft" fmla="*/ 0 w 2883600"/>
                <a:gd name="textAreaRight" fmla="*/ 2889360 w 2883600"/>
                <a:gd name="textAreaTop" fmla="*/ 0 h 957600"/>
                <a:gd name="textAreaBottom" fmla="*/ 963360 h 95760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  <p:sp>
          <p:nvSpPr>
            <p:cNvPr id="188" name="object 8"/>
            <p:cNvSpPr/>
            <p:nvPr/>
          </p:nvSpPr>
          <p:spPr>
            <a:xfrm>
              <a:off x="7315560" y="3069000"/>
              <a:ext cx="3846960" cy="2883600"/>
            </a:xfrm>
            <a:custGeom>
              <a:avLst/>
              <a:gdLst>
                <a:gd name="textAreaLeft" fmla="*/ 0 w 3846960"/>
                <a:gd name="textAreaRight" fmla="*/ 3852720 w 3846960"/>
                <a:gd name="textAreaTop" fmla="*/ 0 h 2883600"/>
                <a:gd name="textAreaBottom" fmla="*/ 2889360 h 288360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endParaRPr>
            </a:p>
          </p:txBody>
        </p:sp>
      </p:grpSp>
      <p:sp>
        <p:nvSpPr>
          <p:cNvPr id="189" name="PlaceHolder 2"/>
          <p:cNvSpPr>
            <a:spLocks noGrp="1"/>
          </p:cNvSpPr>
          <p:nvPr>
            <p:ph type="title"/>
          </p:nvPr>
        </p:nvSpPr>
        <p:spPr>
          <a:xfrm>
            <a:off x="838080" y="927720"/>
            <a:ext cx="3575520" cy="45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de-CH" sz="3000" b="0" u="none" strike="noStrike">
                <a:solidFill>
                  <a:srgbClr val="231F20"/>
                </a:solidFill>
                <a:effectLst/>
                <a:uFillTx/>
                <a:latin typeface="Geologica Thin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CH" sz="3000" b="0" u="none" strike="noStrike">
                <a:solidFill>
                  <a:srgbClr val="231F20"/>
                </a:solidFill>
                <a:effectLst/>
                <a:uFillTx/>
                <a:latin typeface="Geologica Thin"/>
              </a:rPr>
              <a:t>Click to edit the title text format</a:t>
            </a: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4934160" y="1091520"/>
            <a:ext cx="3441960" cy="482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1pPr>
            <a:lvl2pPr lvl="1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2pPr>
            <a:lvl3pPr lvl="2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3pPr>
            <a:lvl4pPr lvl="3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4pPr>
            <a:lvl5pPr lvl="4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5pPr>
            <a:lvl6pPr lvl="5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6pPr>
            <a:lvl7pPr lvl="6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defRPr>
            </a:lvl7pPr>
          </a:lstStyle>
          <a:p>
            <a:pPr marL="324000" indent="-324000" algn="l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Second Outline Level</a:t>
            </a:r>
          </a:p>
          <a:p>
            <a:pPr marL="914400" lvl="2" indent="-288000" algn="l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Third Outline Level</a:t>
            </a:r>
          </a:p>
          <a:p>
            <a:pPr marL="1371600" lvl="3" indent="-216000" algn="l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Fourth Outline Level</a:t>
            </a:r>
          </a:p>
          <a:p>
            <a:pPr marL="1828800" lvl="4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Fifth Outline Level</a:t>
            </a:r>
          </a:p>
          <a:p>
            <a:pPr marL="2286000" lvl="5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Sixth Outline Level</a:t>
            </a:r>
          </a:p>
          <a:p>
            <a:pPr marL="2743200" lvl="6" indent="-216000" algn="l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Segoe UI"/>
              </a:rPr>
              <a:t>Seventh Outline Level</a:t>
            </a:r>
          </a:p>
        </p:txBody>
      </p:sp>
      <p:sp>
        <p:nvSpPr>
          <p:cNvPr id="191" name="object 2"/>
          <p:cNvSpPr/>
          <p:nvPr/>
        </p:nvSpPr>
        <p:spPr>
          <a:xfrm>
            <a:off x="540360" y="533520"/>
            <a:ext cx="11103480" cy="5412600"/>
          </a:xfrm>
          <a:custGeom>
            <a:avLst/>
            <a:gdLst>
              <a:gd name="textAreaLeft" fmla="*/ 0 w 11103480"/>
              <a:gd name="textAreaRight" fmla="*/ 11109240 w 11103480"/>
              <a:gd name="textAreaTop" fmla="*/ 0 h 5412600"/>
              <a:gd name="textAreaBottom" fmla="*/ 5418360 h 541260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noFill/>
          <a:ln w="12700">
            <a:solidFill>
              <a:srgbClr val="B5CCD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Segoe UI"/>
            </a:endParaRPr>
          </a:p>
        </p:txBody>
      </p:sp>
      <p:cxnSp>
        <p:nvCxnSpPr>
          <p:cNvPr id="192" name="Gerader Verbinder 8"/>
          <p:cNvCxnSpPr/>
          <p:nvPr/>
        </p:nvCxnSpPr>
        <p:spPr>
          <a:xfrm>
            <a:off x="4682160" y="807480"/>
            <a:ext cx="5760" cy="4817880"/>
          </a:xfrm>
          <a:prstGeom prst="straightConnector1">
            <a:avLst/>
          </a:prstGeom>
          <a:ln w="12700">
            <a:solidFill>
              <a:srgbClr val="B5CCD2"/>
            </a:solidFill>
            <a:round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9.png"/><Relationship Id="rId21" Type="http://schemas.openxmlformats.org/officeDocument/2006/relationships/image" Target="../media/image26.sv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sv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sv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23" Type="http://schemas.openxmlformats.org/officeDocument/2006/relationships/image" Target="../media/image28.svg"/><Relationship Id="rId10" Type="http://schemas.openxmlformats.org/officeDocument/2006/relationships/image" Target="../media/image15.svg"/><Relationship Id="rId19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9.png"/><Relationship Id="rId21" Type="http://schemas.openxmlformats.org/officeDocument/2006/relationships/image" Target="../media/image26.sv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sv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1.sv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23" Type="http://schemas.openxmlformats.org/officeDocument/2006/relationships/image" Target="../media/image28.svg"/><Relationship Id="rId10" Type="http://schemas.openxmlformats.org/officeDocument/2006/relationships/image" Target="../media/image15.svg"/><Relationship Id="rId19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CH" sz="3000" b="1" u="none" strike="noStrike">
                <a:solidFill>
                  <a:schemeClr val="bg1"/>
                </a:solidFill>
                <a:effectLst/>
                <a:uFillTx/>
                <a:latin typeface="Segoe UI"/>
              </a:rPr>
              <a:t>SWISSGEO – Das </a:t>
            </a:r>
            <a:r>
              <a:rPr lang="de-CH" sz="3000" b="1" u="none" strike="noStrike">
                <a:solidFill>
                  <a:schemeClr val="bg1"/>
                </a:solidFill>
                <a:effectLst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Wo</a:t>
            </a:r>
            <a:r>
              <a:rPr lang="de-CH" sz="3000" b="1" u="none" strike="noStrike">
                <a:solidFill>
                  <a:schemeClr val="bg1"/>
                </a:solidFill>
                <a:effectLst/>
                <a:uFillTx/>
                <a:latin typeface="Segoe UI"/>
              </a:rPr>
              <a:t> ist hier.</a:t>
            </a:r>
            <a:endParaRPr lang="en-US" sz="30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1523520" y="1767044"/>
            <a:ext cx="7573680" cy="359585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indent="0" algn="l" defTabSz="91440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de-CH" sz="3000" b="1" i="1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SWISSGEO - Le </a:t>
            </a:r>
            <a:r>
              <a:rPr lang="de-CH" sz="3000" b="1" i="1" u="none" strike="noStrike" err="1">
                <a:solidFill>
                  <a:schemeClr val="bg1"/>
                </a:solidFill>
                <a:effectLst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où</a:t>
            </a:r>
            <a:r>
              <a:rPr lang="de-CH" sz="3000" b="1" i="1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000" b="1" i="1" u="none" strike="noStrike" err="1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de-CH" sz="3000" b="1" i="1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000" b="1" i="1" u="none" strike="noStrike" err="1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ici</a:t>
            </a:r>
            <a:r>
              <a:rPr lang="de-CH" sz="3000" b="1" i="1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3000" b="0" i="1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417"/>
              </a:spcBef>
            </a:pPr>
            <a:r>
              <a:rPr lang="fr-FR" sz="1800">
                <a:solidFill>
                  <a:schemeClr val="bg1"/>
                </a:solidFill>
                <a:latin typeface="Segoe UI"/>
                <a:cs typeface="Segoe UI"/>
              </a:rPr>
              <a:t>13. August 2026</a:t>
            </a:r>
            <a:br>
              <a:rPr lang="fr-FR" sz="1800" b="1" u="none" strike="noStrike"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800" b="1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Webinar </a:t>
            </a:r>
            <a:r>
              <a:rPr lang="fr-FR" sz="1800" b="1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für</a:t>
            </a:r>
            <a:r>
              <a:rPr lang="fr-FR" sz="1800" b="1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 Partner </a:t>
            </a:r>
            <a:br>
              <a:rPr lang="fr-FR" sz="1800" b="1" u="none" strike="noStrike"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800" b="1" i="1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Webinaire</a:t>
            </a:r>
            <a:r>
              <a:rPr lang="de-CH" sz="1800" b="1" i="1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 </a:t>
            </a:r>
            <a:r>
              <a:rPr lang="de-CH" sz="1800" b="1" i="1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destiné</a:t>
            </a:r>
            <a:r>
              <a:rPr lang="de-CH" sz="1800" b="1" i="1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 </a:t>
            </a:r>
            <a:r>
              <a:rPr lang="de-CH" sz="1800" b="1" i="1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aux</a:t>
            </a:r>
            <a:r>
              <a:rPr lang="de-CH" sz="1800" b="1" i="1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 </a:t>
            </a:r>
            <a:r>
              <a:rPr lang="de-CH" sz="1800" b="1" i="1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partenaires</a:t>
            </a:r>
            <a:endParaRPr lang="en-US" sz="1800" b="0" u="none" strike="noStrike">
              <a:solidFill>
                <a:schemeClr val="bg1"/>
              </a:solidFill>
              <a:effectLst/>
              <a:uFillTx/>
              <a:latin typeface="Segoe UI"/>
              <a:cs typeface="Segoe UI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endParaRPr lang="en-US" sz="1200" b="0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endParaRPr lang="en-US" sz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endParaRPr lang="en-US" sz="1200" b="0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431"/>
              </a:spcBef>
            </a:pPr>
            <a:r>
              <a:rPr lang="en-US" sz="12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 </a:t>
            </a:r>
            <a:r>
              <a:rPr lang="en-US" sz="12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Referenten</a:t>
            </a:r>
            <a:r>
              <a:rPr lang="en-US" sz="12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| </a:t>
            </a:r>
            <a:r>
              <a:rPr lang="en-US" sz="1200"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 </a:t>
            </a:r>
            <a:r>
              <a:rPr lang="en-US" sz="1200" b="1" i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intervenants</a:t>
            </a:r>
            <a:endParaRPr lang="en-US" sz="1200" b="1" i="1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Alain Buogo / </a:t>
            </a:r>
            <a:r>
              <a:rPr lang="de-CH" sz="1200" u="none" strike="noStrike" err="1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Romedi</a:t>
            </a: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 Filli</a:t>
            </a:r>
            <a:endParaRPr lang="en-US" sz="1200" u="none" strike="noStrike">
              <a:solidFill>
                <a:schemeClr val="bg1"/>
              </a:solidFill>
              <a:effectLst/>
              <a:uFillTx/>
              <a:latin typeface="Segoe UI"/>
              <a:cs typeface="Segoe UI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Peter Staub</a:t>
            </a:r>
            <a:endParaRPr lang="en-US" sz="1200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0" algn="l" defTabSz="91440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Christoph Böcklin</a:t>
            </a:r>
            <a:endParaRPr lang="en-US" sz="1200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431"/>
              </a:spcBef>
            </a:pP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Stefan Biegger</a:t>
            </a:r>
            <a:endParaRPr lang="en-US" sz="1200">
              <a:solidFill>
                <a:schemeClr val="bg1"/>
              </a:solidFill>
              <a:latin typeface="Segoe UI"/>
              <a:cs typeface="Segoe UI"/>
            </a:endParaRPr>
          </a:p>
          <a:p>
            <a:pPr>
              <a:spcBef>
                <a:spcPts val="430"/>
              </a:spcBef>
            </a:pPr>
            <a:r>
              <a:rPr lang="de-CH" sz="1200" u="none" strike="noStrike">
                <a:solidFill>
                  <a:schemeClr val="bg1"/>
                </a:solidFill>
                <a:effectLst/>
                <a:uFillTx/>
                <a:latin typeface="Segoe UI"/>
                <a:cs typeface="Segoe UI"/>
              </a:rPr>
              <a:t>Beat Tschanz</a:t>
            </a:r>
            <a:endParaRPr lang="en-US" sz="1200" u="none" strike="noStrike">
              <a:solidFill>
                <a:schemeClr val="bg1"/>
              </a:solidFill>
              <a:effectLst/>
              <a:uFillTx/>
              <a:latin typeface="Segoe UI"/>
              <a:cs typeface="Segoe UI"/>
            </a:endParaRPr>
          </a:p>
        </p:txBody>
      </p:sp>
      <p:cxnSp>
        <p:nvCxnSpPr>
          <p:cNvPr id="3" name="Gerader Verbinder 8">
            <a:extLst>
              <a:ext uri="{FF2B5EF4-FFF2-40B4-BE49-F238E27FC236}">
                <a16:creationId xmlns:a16="http://schemas.microsoft.com/office/drawing/2014/main" id="{4D2FFF18-162C-2045-AB68-24E43B9B2AE2}"/>
              </a:ext>
            </a:extLst>
          </p:cNvPr>
          <p:cNvCxnSpPr>
            <a:cxnSpLocks/>
          </p:cNvCxnSpPr>
          <p:nvPr/>
        </p:nvCxnSpPr>
        <p:spPr>
          <a:xfrm>
            <a:off x="1523520" y="1745960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95B86-18A8-8207-2D0A-CEA9B1C93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object 2">
            <a:extLst>
              <a:ext uri="{FF2B5EF4-FFF2-40B4-BE49-F238E27FC236}">
                <a16:creationId xmlns:a16="http://schemas.microsoft.com/office/drawing/2014/main" id="{46C98D89-7B5A-B932-557F-46352C12091B}"/>
              </a:ext>
            </a:extLst>
          </p:cNvPr>
          <p:cNvSpPr/>
          <p:nvPr/>
        </p:nvSpPr>
        <p:spPr>
          <a:xfrm>
            <a:off x="53784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D3E0E4">
              <a:alpha val="8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CH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" name="Rechteck: abgerundete Ecken 20">
            <a:extLst>
              <a:ext uri="{FF2B5EF4-FFF2-40B4-BE49-F238E27FC236}">
                <a16:creationId xmlns:a16="http://schemas.microsoft.com/office/drawing/2014/main" id="{E91D9237-550A-B0BA-2566-468E597730CC}"/>
              </a:ext>
            </a:extLst>
          </p:cNvPr>
          <p:cNvSpPr/>
          <p:nvPr/>
        </p:nvSpPr>
        <p:spPr>
          <a:xfrm>
            <a:off x="2790825" y="952560"/>
            <a:ext cx="8361255" cy="4559400"/>
          </a:xfrm>
          <a:prstGeom prst="roundRect">
            <a:avLst>
              <a:gd name="adj" fmla="val 4002"/>
            </a:avLst>
          </a:prstGeom>
          <a:solidFill>
            <a:schemeClr val="bg1"/>
          </a:solidFill>
          <a:ln w="12700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CH" sz="18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5" name="Rechteck 25">
            <a:extLst>
              <a:ext uri="{FF2B5EF4-FFF2-40B4-BE49-F238E27FC236}">
                <a16:creationId xmlns:a16="http://schemas.microsoft.com/office/drawing/2014/main" id="{14D3DDF7-9FBA-AD74-6320-234790F34E97}"/>
              </a:ext>
            </a:extLst>
          </p:cNvPr>
          <p:cNvSpPr/>
          <p:nvPr/>
        </p:nvSpPr>
        <p:spPr>
          <a:xfrm>
            <a:off x="3390899" y="4773600"/>
            <a:ext cx="3364921" cy="50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Auf Bestehendes bauen.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6" name="Rechteck 31">
            <a:extLst>
              <a:ext uri="{FF2B5EF4-FFF2-40B4-BE49-F238E27FC236}">
                <a16:creationId xmlns:a16="http://schemas.microsoft.com/office/drawing/2014/main" id="{D78192E5-9B6E-347B-412F-474AF884475A}"/>
              </a:ext>
            </a:extLst>
          </p:cNvPr>
          <p:cNvSpPr/>
          <p:nvPr/>
        </p:nvSpPr>
        <p:spPr>
          <a:xfrm>
            <a:off x="3390899" y="2174950"/>
            <a:ext cx="3364921" cy="50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Synergiepotentiale durch Zusammenarbeit nutzen.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7" name="Rechteck 32">
            <a:extLst>
              <a:ext uri="{FF2B5EF4-FFF2-40B4-BE49-F238E27FC236}">
                <a16:creationId xmlns:a16="http://schemas.microsoft.com/office/drawing/2014/main" id="{A3568D39-35D1-D683-0FE0-A5C5C9794EC6}"/>
              </a:ext>
            </a:extLst>
          </p:cNvPr>
          <p:cNvSpPr/>
          <p:nvPr/>
        </p:nvSpPr>
        <p:spPr>
          <a:xfrm>
            <a:off x="3362517" y="3968198"/>
            <a:ext cx="3364920" cy="50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Zugang zu Geoinformationen vereinfachen und verständlicher machen (alles an einem Ort).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8" name="Rechteck 33">
            <a:extLst>
              <a:ext uri="{FF2B5EF4-FFF2-40B4-BE49-F238E27FC236}">
                <a16:creationId xmlns:a16="http://schemas.microsoft.com/office/drawing/2014/main" id="{710C704F-F6AA-0DA1-5707-CFFE853EDB7D}"/>
              </a:ext>
            </a:extLst>
          </p:cNvPr>
          <p:cNvSpPr/>
          <p:nvPr/>
        </p:nvSpPr>
        <p:spPr>
          <a:xfrm>
            <a:off x="3390899" y="2939950"/>
            <a:ext cx="3364921" cy="50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Austausch über Plattform auf allen Ebenen erleichtern und fördern.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9" name="Rechteck 37">
            <a:extLst>
              <a:ext uri="{FF2B5EF4-FFF2-40B4-BE49-F238E27FC236}">
                <a16:creationId xmlns:a16="http://schemas.microsoft.com/office/drawing/2014/main" id="{23EE55B7-B703-A4CE-44DE-7078FA663AF6}"/>
              </a:ext>
            </a:extLst>
          </p:cNvPr>
          <p:cNvSpPr/>
          <p:nvPr/>
        </p:nvSpPr>
        <p:spPr>
          <a:xfrm>
            <a:off x="3390899" y="1292272"/>
            <a:ext cx="3364921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Breite Basis für die Weiterentwicklung Richtung Geowissensplattform aufbauen.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30" name="object 17">
            <a:extLst>
              <a:ext uri="{FF2B5EF4-FFF2-40B4-BE49-F238E27FC236}">
                <a16:creationId xmlns:a16="http://schemas.microsoft.com/office/drawing/2014/main" id="{37869EDD-9544-8D0D-2ADE-C474CD52CD11}"/>
              </a:ext>
            </a:extLst>
          </p:cNvPr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  <a:tabLst>
                <a:tab pos="0" algn="l"/>
              </a:tabLst>
            </a:pPr>
            <a:fld id="{A9AA092E-7972-4969-BAA1-B218F23D489C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10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Textfeld 15">
            <a:extLst>
              <a:ext uri="{FF2B5EF4-FFF2-40B4-BE49-F238E27FC236}">
                <a16:creationId xmlns:a16="http://schemas.microsoft.com/office/drawing/2014/main" id="{EA64759B-5061-433D-29D7-4928FD793F0A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err="1">
                <a:solidFill>
                  <a:srgbClr val="1C6B85"/>
                </a:solidFill>
                <a:latin typeface="Segoe UI Bold"/>
                <a:ea typeface="Segoe UI Black"/>
              </a:rPr>
              <a:t>Absicht</a:t>
            </a:r>
            <a:endParaRPr lang="de-CH">
              <a:solidFill>
                <a:srgbClr val="1C6B85"/>
              </a:solidFill>
              <a:latin typeface="Segoe UI Bold"/>
              <a:ea typeface="Segoe UI Black"/>
            </a:endParaRPr>
          </a:p>
          <a:p>
            <a:r>
              <a:rPr lang="fr-FR" i="1">
                <a:solidFill>
                  <a:srgbClr val="1C6B85"/>
                </a:solidFill>
                <a:latin typeface="Segoe UI Semibold"/>
                <a:ea typeface="Segoe UI Black"/>
              </a:rPr>
              <a:t>Intentions</a:t>
            </a:r>
            <a:endParaRPr lang="en-US" b="1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" name="Rechteck 25">
            <a:extLst>
              <a:ext uri="{FF2B5EF4-FFF2-40B4-BE49-F238E27FC236}">
                <a16:creationId xmlns:a16="http://schemas.microsoft.com/office/drawing/2014/main" id="{80943DA6-1E3C-AD01-D4C1-C0E1A4AF3A44}"/>
              </a:ext>
            </a:extLst>
          </p:cNvPr>
          <p:cNvSpPr/>
          <p:nvPr/>
        </p:nvSpPr>
        <p:spPr>
          <a:xfrm>
            <a:off x="7248526" y="4787527"/>
            <a:ext cx="3364920" cy="482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Construire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sur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l'existant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Gerader Verbinder 8">
            <a:extLst>
              <a:ext uri="{FF2B5EF4-FFF2-40B4-BE49-F238E27FC236}">
                <a16:creationId xmlns:a16="http://schemas.microsoft.com/office/drawing/2014/main" id="{DB4516C5-7835-4CE3-7847-E0EC6D7F3AB6}"/>
              </a:ext>
            </a:extLst>
          </p:cNvPr>
          <p:cNvCxnSpPr>
            <a:cxnSpLocks/>
          </p:cNvCxnSpPr>
          <p:nvPr/>
        </p:nvCxnSpPr>
        <p:spPr>
          <a:xfrm>
            <a:off x="3486614" y="2122696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7" name="Rechteck 31">
            <a:extLst>
              <a:ext uri="{FF2B5EF4-FFF2-40B4-BE49-F238E27FC236}">
                <a16:creationId xmlns:a16="http://schemas.microsoft.com/office/drawing/2014/main" id="{282AE10F-BA83-E05D-9800-18806431F136}"/>
              </a:ext>
            </a:extLst>
          </p:cNvPr>
          <p:cNvSpPr/>
          <p:nvPr/>
        </p:nvSpPr>
        <p:spPr>
          <a:xfrm>
            <a:off x="7248526" y="2313318"/>
            <a:ext cx="3364922" cy="469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Exploiter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les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synergies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potentielles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grâce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à la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coopération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60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hteck 32">
            <a:extLst>
              <a:ext uri="{FF2B5EF4-FFF2-40B4-BE49-F238E27FC236}">
                <a16:creationId xmlns:a16="http://schemas.microsoft.com/office/drawing/2014/main" id="{D8BC3943-F30A-0C97-E8ED-1A38CBA8597C}"/>
              </a:ext>
            </a:extLst>
          </p:cNvPr>
          <p:cNvSpPr/>
          <p:nvPr/>
        </p:nvSpPr>
        <p:spPr>
          <a:xfrm>
            <a:off x="7248526" y="3973037"/>
            <a:ext cx="3364920" cy="482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Simplifier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l'accès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aux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informations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géographiques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et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les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rendre plus </a:t>
            </a:r>
            <a:b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compréhensibles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(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tout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</a:t>
            </a:r>
            <a:r>
              <a:rPr lang="de-CH" sz="1600" i="1">
                <a:solidFill>
                  <a:srgbClr val="1C6B85"/>
                </a:solidFill>
                <a:latin typeface="Segoe UI"/>
                <a:ea typeface="Calibri"/>
                <a:cs typeface="Segoe UI"/>
              </a:rPr>
              <a:t>à 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un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seul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endroit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  <a:cs typeface="Segoe UI"/>
              </a:rPr>
              <a:t>).</a:t>
            </a:r>
            <a:endParaRPr lang="de-CH" sz="1600" u="none" strike="noStrike">
              <a:solidFill>
                <a:srgbClr val="1C6B85"/>
              </a:solidFill>
              <a:effectLst/>
              <a:uFillTx/>
              <a:latin typeface="Segoe UI"/>
              <a:cs typeface="Segoe UI"/>
            </a:endParaRPr>
          </a:p>
        </p:txBody>
      </p:sp>
      <p:sp>
        <p:nvSpPr>
          <p:cNvPr id="11" name="Rechteck 33">
            <a:extLst>
              <a:ext uri="{FF2B5EF4-FFF2-40B4-BE49-F238E27FC236}">
                <a16:creationId xmlns:a16="http://schemas.microsoft.com/office/drawing/2014/main" id="{22945838-AF6C-F0F9-2B6F-787A6E26BA0C}"/>
              </a:ext>
            </a:extLst>
          </p:cNvPr>
          <p:cNvSpPr/>
          <p:nvPr/>
        </p:nvSpPr>
        <p:spPr>
          <a:xfrm>
            <a:off x="7248526" y="2919942"/>
            <a:ext cx="3364922" cy="482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Faciliter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et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encourager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les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échanges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à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tous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les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niveaux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via la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plateforme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hteck 37">
            <a:extLst>
              <a:ext uri="{FF2B5EF4-FFF2-40B4-BE49-F238E27FC236}">
                <a16:creationId xmlns:a16="http://schemas.microsoft.com/office/drawing/2014/main" id="{2FE65653-4C17-BAEF-6B39-CE45DD287F5F}"/>
              </a:ext>
            </a:extLst>
          </p:cNvPr>
          <p:cNvSpPr/>
          <p:nvPr/>
        </p:nvSpPr>
        <p:spPr>
          <a:xfrm>
            <a:off x="7248526" y="1155960"/>
            <a:ext cx="3364922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Constituer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une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base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solide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pour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poursuivre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le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développement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vers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une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plateforme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de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connaissances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 </a:t>
            </a:r>
            <a:r>
              <a:rPr lang="de-CH" sz="1600" i="1" u="none" strike="noStrike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géographiques</a:t>
            </a:r>
            <a:r>
              <a:rPr lang="de-CH" sz="1600" i="1" u="none" strike="noStrike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.</a:t>
            </a:r>
            <a:endParaRPr lang="en-US" sz="160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Gerader Verbinder 8">
            <a:extLst>
              <a:ext uri="{FF2B5EF4-FFF2-40B4-BE49-F238E27FC236}">
                <a16:creationId xmlns:a16="http://schemas.microsoft.com/office/drawing/2014/main" id="{31FEF805-DADC-DEEF-9596-C80AE5451D0B}"/>
              </a:ext>
            </a:extLst>
          </p:cNvPr>
          <p:cNvCxnSpPr>
            <a:cxnSpLocks/>
          </p:cNvCxnSpPr>
          <p:nvPr/>
        </p:nvCxnSpPr>
        <p:spPr>
          <a:xfrm>
            <a:off x="3486614" y="2804692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17" name="Gerader Verbinder 8">
            <a:extLst>
              <a:ext uri="{FF2B5EF4-FFF2-40B4-BE49-F238E27FC236}">
                <a16:creationId xmlns:a16="http://schemas.microsoft.com/office/drawing/2014/main" id="{972AEB22-378D-4C8F-CAA6-1E7C3465633A}"/>
              </a:ext>
            </a:extLst>
          </p:cNvPr>
          <p:cNvCxnSpPr>
            <a:cxnSpLocks/>
          </p:cNvCxnSpPr>
          <p:nvPr/>
        </p:nvCxnSpPr>
        <p:spPr>
          <a:xfrm>
            <a:off x="3486614" y="3585742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18" name="Gerader Verbinder 8">
            <a:extLst>
              <a:ext uri="{FF2B5EF4-FFF2-40B4-BE49-F238E27FC236}">
                <a16:creationId xmlns:a16="http://schemas.microsoft.com/office/drawing/2014/main" id="{4A2D72A8-1F02-0C0B-F8EA-DDFE3E82D45F}"/>
              </a:ext>
            </a:extLst>
          </p:cNvPr>
          <p:cNvCxnSpPr>
            <a:cxnSpLocks/>
          </p:cNvCxnSpPr>
          <p:nvPr/>
        </p:nvCxnSpPr>
        <p:spPr>
          <a:xfrm>
            <a:off x="3486614" y="4865046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20" name="Gerader Verbinder 8">
            <a:extLst>
              <a:ext uri="{FF2B5EF4-FFF2-40B4-BE49-F238E27FC236}">
                <a16:creationId xmlns:a16="http://schemas.microsoft.com/office/drawing/2014/main" id="{1B831F4E-D0EE-2327-458F-DA51C4F7E0A5}"/>
              </a:ext>
            </a:extLst>
          </p:cNvPr>
          <p:cNvCxnSpPr>
            <a:cxnSpLocks/>
          </p:cNvCxnSpPr>
          <p:nvPr/>
        </p:nvCxnSpPr>
        <p:spPr>
          <a:xfrm>
            <a:off x="7343096" y="2804692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19" name="Gerader Verbinder 8">
            <a:extLst>
              <a:ext uri="{FF2B5EF4-FFF2-40B4-BE49-F238E27FC236}">
                <a16:creationId xmlns:a16="http://schemas.microsoft.com/office/drawing/2014/main" id="{06D41686-660D-90D5-12D4-A263CFE2E145}"/>
              </a:ext>
            </a:extLst>
          </p:cNvPr>
          <p:cNvCxnSpPr>
            <a:cxnSpLocks/>
          </p:cNvCxnSpPr>
          <p:nvPr/>
        </p:nvCxnSpPr>
        <p:spPr>
          <a:xfrm>
            <a:off x="7343096" y="2122696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24" name="Gerader Verbinder 8">
            <a:extLst>
              <a:ext uri="{FF2B5EF4-FFF2-40B4-BE49-F238E27FC236}">
                <a16:creationId xmlns:a16="http://schemas.microsoft.com/office/drawing/2014/main" id="{48A92600-0CF9-DF73-9338-AA28D4202703}"/>
              </a:ext>
            </a:extLst>
          </p:cNvPr>
          <p:cNvCxnSpPr>
            <a:cxnSpLocks/>
          </p:cNvCxnSpPr>
          <p:nvPr/>
        </p:nvCxnSpPr>
        <p:spPr>
          <a:xfrm>
            <a:off x="7343096" y="3585742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cxnSp>
        <p:nvCxnSpPr>
          <p:cNvPr id="25" name="Gerader Verbinder 8">
            <a:extLst>
              <a:ext uri="{FF2B5EF4-FFF2-40B4-BE49-F238E27FC236}">
                <a16:creationId xmlns:a16="http://schemas.microsoft.com/office/drawing/2014/main" id="{C3ECB878-CD62-BEC4-E059-77099F1FEFDE}"/>
              </a:ext>
            </a:extLst>
          </p:cNvPr>
          <p:cNvCxnSpPr>
            <a:cxnSpLocks/>
          </p:cNvCxnSpPr>
          <p:nvPr/>
        </p:nvCxnSpPr>
        <p:spPr>
          <a:xfrm>
            <a:off x="7343096" y="4865046"/>
            <a:ext cx="2961809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9973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ieren 2"/>
          <p:cNvGrpSpPr/>
          <p:nvPr/>
        </p:nvGrpSpPr>
        <p:grpSpPr>
          <a:xfrm>
            <a:off x="877680" y="5595480"/>
            <a:ext cx="4816800" cy="142560"/>
            <a:chOff x="877680" y="5595480"/>
            <a:chExt cx="4816800" cy="142560"/>
          </a:xfrm>
        </p:grpSpPr>
        <p:grpSp>
          <p:nvGrpSpPr>
            <p:cNvPr id="267" name="Gruppieren 6"/>
            <p:cNvGrpSpPr/>
            <p:nvPr/>
          </p:nvGrpSpPr>
          <p:grpSpPr>
            <a:xfrm>
              <a:off x="877680" y="5595480"/>
              <a:ext cx="2407320" cy="142560"/>
              <a:chOff x="877680" y="5595480"/>
              <a:chExt cx="2407320" cy="142560"/>
            </a:xfrm>
          </p:grpSpPr>
          <p:grpSp>
            <p:nvGrpSpPr>
              <p:cNvPr id="268" name="Gruppieren 29"/>
              <p:cNvGrpSpPr/>
              <p:nvPr/>
            </p:nvGrpSpPr>
            <p:grpSpPr>
              <a:xfrm>
                <a:off x="877680" y="5595480"/>
                <a:ext cx="594360" cy="142560"/>
                <a:chOff x="877680" y="5595480"/>
                <a:chExt cx="594360" cy="142560"/>
              </a:xfrm>
            </p:grpSpPr>
            <p:sp>
              <p:nvSpPr>
                <p:cNvPr id="269" name="object 5"/>
                <p:cNvSpPr/>
                <p:nvPr/>
              </p:nvSpPr>
              <p:spPr>
                <a:xfrm rot="18900000">
                  <a:off x="1350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0" name="object 6"/>
                <p:cNvSpPr/>
                <p:nvPr/>
              </p:nvSpPr>
              <p:spPr>
                <a:xfrm rot="18900000">
                  <a:off x="10490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1" name="object 10"/>
                <p:cNvSpPr/>
                <p:nvPr/>
              </p:nvSpPr>
              <p:spPr>
                <a:xfrm rot="18900000">
                  <a:off x="119952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2" name="object 14"/>
                <p:cNvSpPr/>
                <p:nvPr/>
              </p:nvSpPr>
              <p:spPr>
                <a:xfrm rot="18900000">
                  <a:off x="8982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73" name="Gruppieren 30"/>
              <p:cNvGrpSpPr/>
              <p:nvPr/>
            </p:nvGrpSpPr>
            <p:grpSpPr>
              <a:xfrm>
                <a:off x="1483560" y="5595480"/>
                <a:ext cx="594000" cy="142560"/>
                <a:chOff x="1483560" y="5595480"/>
                <a:chExt cx="594000" cy="142560"/>
              </a:xfrm>
            </p:grpSpPr>
            <p:sp>
              <p:nvSpPr>
                <p:cNvPr id="274" name="object 5"/>
                <p:cNvSpPr/>
                <p:nvPr/>
              </p:nvSpPr>
              <p:spPr>
                <a:xfrm rot="18900000">
                  <a:off x="195552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5" name="object 6"/>
                <p:cNvSpPr/>
                <p:nvPr/>
              </p:nvSpPr>
              <p:spPr>
                <a:xfrm rot="18900000">
                  <a:off x="16545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6" name="object 10"/>
                <p:cNvSpPr/>
                <p:nvPr/>
              </p:nvSpPr>
              <p:spPr>
                <a:xfrm rot="18900000">
                  <a:off x="18050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77" name="object 14"/>
                <p:cNvSpPr/>
                <p:nvPr/>
              </p:nvSpPr>
              <p:spPr>
                <a:xfrm rot="18900000">
                  <a:off x="15040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78" name="Gruppieren 31"/>
              <p:cNvGrpSpPr/>
              <p:nvPr/>
            </p:nvGrpSpPr>
            <p:grpSpPr>
              <a:xfrm>
                <a:off x="2088000" y="5595480"/>
                <a:ext cx="594000" cy="142560"/>
                <a:chOff x="2088000" y="5595480"/>
                <a:chExt cx="594000" cy="142560"/>
              </a:xfrm>
            </p:grpSpPr>
            <p:sp>
              <p:nvSpPr>
                <p:cNvPr id="279" name="object 5"/>
                <p:cNvSpPr/>
                <p:nvPr/>
              </p:nvSpPr>
              <p:spPr>
                <a:xfrm rot="18900000">
                  <a:off x="25599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0" name="object 6"/>
                <p:cNvSpPr/>
                <p:nvPr/>
              </p:nvSpPr>
              <p:spPr>
                <a:xfrm rot="18900000">
                  <a:off x="2259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1" name="object 10"/>
                <p:cNvSpPr/>
                <p:nvPr/>
              </p:nvSpPr>
              <p:spPr>
                <a:xfrm rot="18900000">
                  <a:off x="24094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2" name="object 14"/>
                <p:cNvSpPr/>
                <p:nvPr/>
              </p:nvSpPr>
              <p:spPr>
                <a:xfrm rot="18900000">
                  <a:off x="210852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83" name="Gruppieren 32"/>
              <p:cNvGrpSpPr/>
              <p:nvPr/>
            </p:nvGrpSpPr>
            <p:grpSpPr>
              <a:xfrm>
                <a:off x="2691000" y="5595480"/>
                <a:ext cx="594000" cy="142560"/>
                <a:chOff x="2691000" y="5595480"/>
                <a:chExt cx="594000" cy="142560"/>
              </a:xfrm>
            </p:grpSpPr>
            <p:sp>
              <p:nvSpPr>
                <p:cNvPr id="284" name="object 5"/>
                <p:cNvSpPr/>
                <p:nvPr/>
              </p:nvSpPr>
              <p:spPr>
                <a:xfrm rot="18900000">
                  <a:off x="31629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5" name="object 6"/>
                <p:cNvSpPr/>
                <p:nvPr/>
              </p:nvSpPr>
              <p:spPr>
                <a:xfrm rot="18900000">
                  <a:off x="2862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6" name="object 10"/>
                <p:cNvSpPr/>
                <p:nvPr/>
              </p:nvSpPr>
              <p:spPr>
                <a:xfrm rot="18900000">
                  <a:off x="30124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87" name="object 14"/>
                <p:cNvSpPr/>
                <p:nvPr/>
              </p:nvSpPr>
              <p:spPr>
                <a:xfrm rot="18900000">
                  <a:off x="271152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288" name="Gruppieren 8"/>
            <p:cNvGrpSpPr/>
            <p:nvPr/>
          </p:nvGrpSpPr>
          <p:grpSpPr>
            <a:xfrm>
              <a:off x="3287160" y="5595480"/>
              <a:ext cx="2407320" cy="142560"/>
              <a:chOff x="3287160" y="5595480"/>
              <a:chExt cx="2407320" cy="142560"/>
            </a:xfrm>
          </p:grpSpPr>
          <p:grpSp>
            <p:nvGrpSpPr>
              <p:cNvPr id="289" name="Gruppieren 9"/>
              <p:cNvGrpSpPr/>
              <p:nvPr/>
            </p:nvGrpSpPr>
            <p:grpSpPr>
              <a:xfrm>
                <a:off x="3287160" y="5595480"/>
                <a:ext cx="594360" cy="142560"/>
                <a:chOff x="3287160" y="5595480"/>
                <a:chExt cx="594360" cy="142560"/>
              </a:xfrm>
            </p:grpSpPr>
            <p:sp>
              <p:nvSpPr>
                <p:cNvPr id="290" name="object 5"/>
                <p:cNvSpPr/>
                <p:nvPr/>
              </p:nvSpPr>
              <p:spPr>
                <a:xfrm rot="18900000">
                  <a:off x="37594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1" name="object 6"/>
                <p:cNvSpPr/>
                <p:nvPr/>
              </p:nvSpPr>
              <p:spPr>
                <a:xfrm rot="18900000">
                  <a:off x="34581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2" name="object 10"/>
                <p:cNvSpPr/>
                <p:nvPr/>
              </p:nvSpPr>
              <p:spPr>
                <a:xfrm rot="18900000">
                  <a:off x="3609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3" name="object 14"/>
                <p:cNvSpPr/>
                <p:nvPr/>
              </p:nvSpPr>
              <p:spPr>
                <a:xfrm rot="18900000">
                  <a:off x="33076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94" name="Gruppieren 10"/>
              <p:cNvGrpSpPr/>
              <p:nvPr/>
            </p:nvGrpSpPr>
            <p:grpSpPr>
              <a:xfrm>
                <a:off x="3893040" y="5595480"/>
                <a:ext cx="594000" cy="142560"/>
                <a:chOff x="3893040" y="5595480"/>
                <a:chExt cx="594000" cy="142560"/>
              </a:xfrm>
            </p:grpSpPr>
            <p:sp>
              <p:nvSpPr>
                <p:cNvPr id="295" name="object 5"/>
                <p:cNvSpPr/>
                <p:nvPr/>
              </p:nvSpPr>
              <p:spPr>
                <a:xfrm rot="18900000">
                  <a:off x="4365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6" name="object 6"/>
                <p:cNvSpPr/>
                <p:nvPr/>
              </p:nvSpPr>
              <p:spPr>
                <a:xfrm rot="18900000">
                  <a:off x="40640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7" name="object 10"/>
                <p:cNvSpPr/>
                <p:nvPr/>
              </p:nvSpPr>
              <p:spPr>
                <a:xfrm rot="18900000">
                  <a:off x="421452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298" name="object 14"/>
                <p:cNvSpPr/>
                <p:nvPr/>
              </p:nvSpPr>
              <p:spPr>
                <a:xfrm rot="18900000">
                  <a:off x="39135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99" name="Gruppieren 11"/>
              <p:cNvGrpSpPr/>
              <p:nvPr/>
            </p:nvGrpSpPr>
            <p:grpSpPr>
              <a:xfrm>
                <a:off x="4497480" y="5595480"/>
                <a:ext cx="594000" cy="142560"/>
                <a:chOff x="4497480" y="5595480"/>
                <a:chExt cx="594000" cy="142560"/>
              </a:xfrm>
            </p:grpSpPr>
            <p:sp>
              <p:nvSpPr>
                <p:cNvPr id="300" name="object 5"/>
                <p:cNvSpPr/>
                <p:nvPr/>
              </p:nvSpPr>
              <p:spPr>
                <a:xfrm rot="18900000">
                  <a:off x="49694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1" name="object 6"/>
                <p:cNvSpPr/>
                <p:nvPr/>
              </p:nvSpPr>
              <p:spPr>
                <a:xfrm rot="18900000">
                  <a:off x="46684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2" name="object 10"/>
                <p:cNvSpPr/>
                <p:nvPr/>
              </p:nvSpPr>
              <p:spPr>
                <a:xfrm rot="18900000">
                  <a:off x="48189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3" name="object 14"/>
                <p:cNvSpPr/>
                <p:nvPr/>
              </p:nvSpPr>
              <p:spPr>
                <a:xfrm rot="18900000">
                  <a:off x="451800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04" name="Gruppieren 12"/>
              <p:cNvGrpSpPr/>
              <p:nvPr/>
            </p:nvGrpSpPr>
            <p:grpSpPr>
              <a:xfrm>
                <a:off x="5100120" y="5595480"/>
                <a:ext cx="594360" cy="142560"/>
                <a:chOff x="5100120" y="5595480"/>
                <a:chExt cx="594360" cy="142560"/>
              </a:xfrm>
            </p:grpSpPr>
            <p:sp>
              <p:nvSpPr>
                <p:cNvPr id="305" name="object 5"/>
                <p:cNvSpPr/>
                <p:nvPr/>
              </p:nvSpPr>
              <p:spPr>
                <a:xfrm rot="18900000">
                  <a:off x="55724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6" name="object 6"/>
                <p:cNvSpPr/>
                <p:nvPr/>
              </p:nvSpPr>
              <p:spPr>
                <a:xfrm rot="18900000">
                  <a:off x="527148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94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94" y="476681"/>
                      </a:lnTo>
                      <a:lnTo>
                        <a:pt x="476694" y="0"/>
                      </a:lnTo>
                      <a:close/>
                    </a:path>
                  </a:pathLst>
                </a:custGeom>
                <a:solidFill>
                  <a:srgbClr val="FFFFFF">
                    <a:alpha val="92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7" name="object 10"/>
                <p:cNvSpPr/>
                <p:nvPr/>
              </p:nvSpPr>
              <p:spPr>
                <a:xfrm rot="18900000">
                  <a:off x="542196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94"/>
                      </a:lnTo>
                      <a:lnTo>
                        <a:pt x="476681" y="476694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308" name="object 14"/>
                <p:cNvSpPr/>
                <p:nvPr/>
              </p:nvSpPr>
              <p:spPr>
                <a:xfrm rot="18900000">
                  <a:off x="5120640" y="5616360"/>
                  <a:ext cx="100800" cy="100800"/>
                </a:xfrm>
                <a:custGeom>
                  <a:avLst/>
                  <a:gdLst>
                    <a:gd name="textAreaLeft" fmla="*/ 0 w 100800"/>
                    <a:gd name="textAreaRight" fmla="*/ 106560 w 100800"/>
                    <a:gd name="textAreaTop" fmla="*/ 0 h 100800"/>
                    <a:gd name="textAreaBottom" fmla="*/ 106560 h 100800"/>
                  </a:gdLst>
                  <a:ahLst/>
                  <a:cxnLst/>
                  <a:rect l="textAreaLeft" t="textAreaTop" r="textAreaRight" b="textAreaBottom"/>
                  <a:pathLst>
                    <a:path w="476885" h="476885">
                      <a:moveTo>
                        <a:pt x="476681" y="0"/>
                      </a:moveTo>
                      <a:lnTo>
                        <a:pt x="0" y="0"/>
                      </a:lnTo>
                      <a:lnTo>
                        <a:pt x="0" y="476681"/>
                      </a:lnTo>
                      <a:lnTo>
                        <a:pt x="476681" y="476681"/>
                      </a:lnTo>
                      <a:lnTo>
                        <a:pt x="476681" y="0"/>
                      </a:lnTo>
                      <a:close/>
                    </a:path>
                  </a:pathLst>
                </a:custGeom>
                <a:solidFill>
                  <a:srgbClr val="FFFFFF">
                    <a:alpha val="70000"/>
                  </a:srgb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0" tIns="0" rIns="0" bIns="0" anchor="t">
                  <a:noAutofit/>
                </a:bodyPr>
                <a:lstStyle/>
                <a:p>
                  <a:endParaRPr lang="en-US" sz="18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309" name="Gruppieren 2"/>
          <p:cNvGrpSpPr/>
          <p:nvPr/>
        </p:nvGrpSpPr>
        <p:grpSpPr>
          <a:xfrm>
            <a:off x="8580240" y="2313000"/>
            <a:ext cx="4368240" cy="1626480"/>
            <a:chOff x="8580240" y="2313000"/>
            <a:chExt cx="4368240" cy="1626480"/>
          </a:xfrm>
        </p:grpSpPr>
        <p:pic>
          <p:nvPicPr>
            <p:cNvPr id="310" name="Picture 2" descr="Logo Strategie Geoinformation Schweiz"/>
            <p:cNvPicPr/>
            <p:nvPr/>
          </p:nvPicPr>
          <p:blipFill>
            <a:blip r:embed="rId3"/>
            <a:stretch/>
          </p:blipFill>
          <p:spPr>
            <a:xfrm>
              <a:off x="8580240" y="2313000"/>
              <a:ext cx="1537920" cy="1034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1" name="Titre 1"/>
            <p:cNvSpPr/>
            <p:nvPr/>
          </p:nvSpPr>
          <p:spPr>
            <a:xfrm>
              <a:off x="9268920" y="2760480"/>
              <a:ext cx="3679560" cy="117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rmAutofit/>
            </a:bodyPr>
            <a:lstStyle/>
            <a:p>
              <a:pPr defTabSz="914400">
                <a:lnSpc>
                  <a:spcPct val="90000"/>
                </a:lnSpc>
                <a:tabLst>
                  <a:tab pos="0" algn="l"/>
                </a:tabLst>
              </a:pPr>
              <a:r>
                <a:rPr lang="de-CH" sz="2000" b="1" u="none" strike="noStrike">
                  <a:solidFill>
                    <a:srgbClr val="D66A3A"/>
                  </a:solidFill>
                  <a:effectLst/>
                  <a:uFillTx/>
                  <a:latin typeface="Arial"/>
                </a:rPr>
                <a:t>geoinformation.ch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312" name="Grafik 11"/>
          <p:cNvPicPr/>
          <p:nvPr/>
        </p:nvPicPr>
        <p:blipFill>
          <a:blip r:embed="rId4"/>
          <a:stretch/>
        </p:blipFill>
        <p:spPr>
          <a:xfrm>
            <a:off x="4581360" y="2636640"/>
            <a:ext cx="1709280" cy="427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3" name="Grafik 42"/>
          <p:cNvPicPr/>
          <p:nvPr/>
        </p:nvPicPr>
        <p:blipFill>
          <a:blip r:embed="rId5"/>
          <a:stretch/>
        </p:blipFill>
        <p:spPr>
          <a:xfrm>
            <a:off x="5254560" y="4733640"/>
            <a:ext cx="2523960" cy="71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4" name="Grafik 7"/>
          <p:cNvPicPr/>
          <p:nvPr/>
        </p:nvPicPr>
        <p:blipFill>
          <a:blip r:embed="rId6"/>
          <a:stretch/>
        </p:blipFill>
        <p:spPr>
          <a:xfrm>
            <a:off x="9218520" y="5091840"/>
            <a:ext cx="2004120" cy="500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Grafik 8"/>
          <p:cNvPicPr/>
          <p:nvPr/>
        </p:nvPicPr>
        <p:blipFill>
          <a:blip r:embed="rId7"/>
          <a:stretch/>
        </p:blipFill>
        <p:spPr>
          <a:xfrm>
            <a:off x="5639760" y="885240"/>
            <a:ext cx="4578120" cy="124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Ellipse 9"/>
          <p:cNvSpPr/>
          <p:nvPr/>
        </p:nvSpPr>
        <p:spPr>
          <a:xfrm>
            <a:off x="5432040" y="968760"/>
            <a:ext cx="5844240" cy="4930560"/>
          </a:xfrm>
          <a:prstGeom prst="ellipse">
            <a:avLst/>
          </a:prstGeom>
          <a:solidFill>
            <a:srgbClr val="FFFFFF">
              <a:alpha val="94000"/>
            </a:srgbClr>
          </a:solidFill>
          <a:ln w="38100">
            <a:solidFill>
              <a:srgbClr val="00465B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CH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7" name="object 17"/>
          <p:cNvSpPr/>
          <p:nvPr/>
        </p:nvSpPr>
        <p:spPr>
          <a:xfrm>
            <a:off x="11444400" y="6372720"/>
            <a:ext cx="199800" cy="11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5E4610DA-0ACB-4B69-B71F-25DBF314FDBB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11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9" name="Textfeld 11"/>
          <p:cNvSpPr/>
          <p:nvPr/>
        </p:nvSpPr>
        <p:spPr>
          <a:xfrm>
            <a:off x="7276680" y="3204360"/>
            <a:ext cx="2432880" cy="131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2000" b="0" u="none" strike="noStrike">
                <a:solidFill>
                  <a:srgbClr val="266273"/>
                </a:solidFill>
                <a:effectLst/>
                <a:uFillTx/>
                <a:latin typeface="Segoe UI Bold"/>
              </a:rPr>
              <a:t>Das Wo ist hier.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fr-FR" sz="2000" b="0" u="none" strike="noStrike">
                <a:solidFill>
                  <a:srgbClr val="266273"/>
                </a:solidFill>
                <a:effectLst/>
                <a:uFillTx/>
                <a:latin typeface="Segoe UI Bold"/>
              </a:rPr>
              <a:t>Le où est ici.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fr-FR" sz="2000" b="0" u="none" strike="noStrike">
                <a:solidFill>
                  <a:srgbClr val="266273"/>
                </a:solidFill>
                <a:effectLst/>
                <a:uFillTx/>
                <a:latin typeface="Segoe UI Bold"/>
              </a:rPr>
              <a:t>Il dove è qui.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fr-FR" sz="2000" b="0" u="none" strike="noStrike">
                <a:solidFill>
                  <a:srgbClr val="266273"/>
                </a:solidFill>
                <a:effectLst/>
                <a:uFillTx/>
                <a:latin typeface="Segoe UI Bold"/>
              </a:rPr>
              <a:t>The where is here.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20" name="Grafik 12"/>
          <p:cNvPicPr/>
          <p:nvPr/>
        </p:nvPicPr>
        <p:blipFill>
          <a:blip r:embed="rId8"/>
          <a:stretch/>
        </p:blipFill>
        <p:spPr>
          <a:xfrm>
            <a:off x="6667200" y="1974960"/>
            <a:ext cx="3339720" cy="133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object 2"/>
          <p:cNvSpPr/>
          <p:nvPr/>
        </p:nvSpPr>
        <p:spPr>
          <a:xfrm>
            <a:off x="540360" y="533520"/>
            <a:ext cx="11103840" cy="5412960"/>
          </a:xfrm>
          <a:custGeom>
            <a:avLst/>
            <a:gdLst>
              <a:gd name="textAreaLeft" fmla="*/ 0 w 11103840"/>
              <a:gd name="textAreaRight" fmla="*/ 11109240 w 11103840"/>
              <a:gd name="textAreaTop" fmla="*/ 0 h 5412960"/>
              <a:gd name="textAreaBottom" fmla="*/ 5418360 h 54129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noFill/>
          <a:ln w="12700">
            <a:solidFill>
              <a:srgbClr val="9AD2D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Textfeld 15">
            <a:extLst>
              <a:ext uri="{FF2B5EF4-FFF2-40B4-BE49-F238E27FC236}">
                <a16:creationId xmlns:a16="http://schemas.microsoft.com/office/drawing/2014/main" id="{D7522A8C-7276-EA89-168F-D8057804DEA9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>
                <a:solidFill>
                  <a:srgbClr val="266273"/>
                </a:solidFill>
                <a:latin typeface="Segoe UI Bold"/>
                <a:ea typeface="Segoe UI Black"/>
              </a:rPr>
              <a:t>Alles an einem Ort </a:t>
            </a:r>
          </a:p>
          <a:p>
            <a:r>
              <a:rPr lang="fr-FR" i="1">
                <a:solidFill>
                  <a:srgbClr val="266273"/>
                </a:solidFill>
                <a:latin typeface="Segoe UI Semibold"/>
                <a:ea typeface="Segoe UI Black"/>
              </a:rPr>
              <a:t>Tout en un seul endroit</a:t>
            </a:r>
            <a:endParaRPr lang="en-US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006 -2.22222E-006 L 0.15248 0.0632 E">
                                      <p:cBhvr>
                                        <p:cTn id="6" dur="125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07 -3.7037E-007 L 0.00091 0.16412 E">
                                      <p:cBhvr>
                                        <p:cTn id="8" dur="125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006 -1.11111E-006 L 0.11471 -0.14375 E">
                                      <p:cBhvr>
                                        <p:cTn id="10" dur="125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1.85185E-006 L -0.09349 -0.1375 E">
                                      <p:cBhvr>
                                        <p:cTn id="12" dur="12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006 -5.55112E-017 L -0.24635 -5.55112E-017 E">
                                      <p:cBhvr>
                                        <p:cTn id="14" dur="12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25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A2FC1-3321-24F7-861A-11FA87AB3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object 2">
            <a:extLst>
              <a:ext uri="{FF2B5EF4-FFF2-40B4-BE49-F238E27FC236}">
                <a16:creationId xmlns:a16="http://schemas.microsoft.com/office/drawing/2014/main" id="{D3ED0B7A-0044-54CB-C3AA-2B13DE88FB89}"/>
              </a:ext>
            </a:extLst>
          </p:cNvPr>
          <p:cNvSpPr/>
          <p:nvPr/>
        </p:nvSpPr>
        <p:spPr>
          <a:xfrm>
            <a:off x="540270" y="540004"/>
            <a:ext cx="11109325" cy="5418455"/>
          </a:xfrm>
          <a:custGeom>
            <a:avLst/>
            <a:gdLst/>
            <a:ahLst/>
            <a:cxnLst/>
            <a:rect l="l" t="t" r="r" b="b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D3E0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7">
            <a:extLst>
              <a:ext uri="{FF2B5EF4-FFF2-40B4-BE49-F238E27FC236}">
                <a16:creationId xmlns:a16="http://schemas.microsoft.com/office/drawing/2014/main" id="{972AB7C3-227C-EEED-161C-C443D889D915}"/>
              </a:ext>
            </a:extLst>
          </p:cNvPr>
          <p:cNvSpPr txBox="1">
            <a:spLocks/>
          </p:cNvSpPr>
          <p:nvPr/>
        </p:nvSpPr>
        <p:spPr>
          <a:xfrm>
            <a:off x="11444503" y="6372575"/>
            <a:ext cx="205104" cy="119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 spc="0" baseline="0">
                <a:solidFill>
                  <a:srgbClr val="1C6B85"/>
                </a:solidFill>
                <a:latin typeface="Arial"/>
                <a:cs typeface="Arial"/>
              </a:defRPr>
            </a:lvl1pPr>
          </a:lstStyle>
          <a:p>
            <a:pPr marL="38100" algn="r">
              <a:lnSpc>
                <a:spcPts val="955"/>
              </a:lnSpc>
            </a:pPr>
            <a:fld id="{81D60167-4931-47E6-BA6A-407CBD079E47}" type="slidenum">
              <a:rPr lang="de-CH" sz="800" smtClean="0">
                <a:latin typeface="Segoe UI" panose="020B0502040204020203" pitchFamily="34" charset="0"/>
                <a:cs typeface="Segoe UI" panose="020B0502040204020203" pitchFamily="34" charset="0"/>
              </a:rPr>
              <a:pPr marL="38100" algn="r">
                <a:lnSpc>
                  <a:spcPts val="955"/>
                </a:lnSpc>
              </a:pPr>
              <a:t>12</a:t>
            </a:fld>
            <a:endParaRPr lang="de-CH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121510-9B36-6DAF-12C2-0AC7DDC7D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719" y="698953"/>
            <a:ext cx="6955550" cy="5172467"/>
          </a:xfrm>
          <a:prstGeom prst="rect">
            <a:avLst/>
          </a:prstGeom>
        </p:spPr>
      </p:pic>
      <p:sp>
        <p:nvSpPr>
          <p:cNvPr id="9" name="Textfeld 15">
            <a:extLst>
              <a:ext uri="{FF2B5EF4-FFF2-40B4-BE49-F238E27FC236}">
                <a16:creationId xmlns:a16="http://schemas.microsoft.com/office/drawing/2014/main" id="{7FD1B042-963D-CBD1-7EEF-598E16C39BB7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err="1">
                <a:solidFill>
                  <a:srgbClr val="1C6B85"/>
                </a:solidFill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Zielbild</a:t>
            </a:r>
            <a:endParaRPr lang="de-CH">
              <a:solidFill>
                <a:srgbClr val="1C6B85"/>
              </a:solidFill>
              <a:latin typeface="Segoe UI Bold"/>
              <a:ea typeface="Segoe UI Black"/>
            </a:endParaRPr>
          </a:p>
          <a:p>
            <a:r>
              <a:rPr lang="fr-FR" i="1">
                <a:solidFill>
                  <a:srgbClr val="1C6B85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L'objectif visé</a:t>
            </a:r>
            <a:endParaRPr lang="en-US" b="1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48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>
            <a:extLst>
              <a:ext uri="{FF2B5EF4-FFF2-40B4-BE49-F238E27FC236}">
                <a16:creationId xmlns:a16="http://schemas.microsoft.com/office/drawing/2014/main" id="{A77ECA7F-0F73-2081-2F7A-5C881410E571}"/>
              </a:ext>
            </a:extLst>
          </p:cNvPr>
          <p:cNvSpPr/>
          <p:nvPr/>
        </p:nvSpPr>
        <p:spPr>
          <a:xfrm>
            <a:off x="990720" y="3727048"/>
            <a:ext cx="7259200" cy="1483592"/>
          </a:xfrm>
          <a:prstGeom prst="rect">
            <a:avLst/>
          </a:prstGeom>
          <a:noFill/>
          <a:ln>
            <a:solidFill>
              <a:srgbClr val="C4D6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feld 15">
            <a:extLst>
              <a:ext uri="{FF2B5EF4-FFF2-40B4-BE49-F238E27FC236}">
                <a16:creationId xmlns:a16="http://schemas.microsoft.com/office/drawing/2014/main" id="{8BA22A20-F9FF-728E-4033-528B91DA338E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Bestehende Organisation </a:t>
            </a:r>
          </a:p>
          <a:p>
            <a:r>
              <a:rPr lang="de-CH" b="1" i="1" err="1">
                <a:solidFill>
                  <a:srgbClr val="266273"/>
                </a:solidFill>
                <a:latin typeface="Segoe UI"/>
              </a:rPr>
              <a:t>L'organisation</a:t>
            </a:r>
            <a:r>
              <a:rPr lang="de-CH" b="1" i="1">
                <a:solidFill>
                  <a:srgbClr val="266273"/>
                </a:solidFill>
                <a:latin typeface="Segoe UI"/>
              </a:rPr>
              <a:t> </a:t>
            </a:r>
            <a:r>
              <a:rPr lang="de-CH" b="1" i="1" err="1">
                <a:solidFill>
                  <a:srgbClr val="266273"/>
                </a:solidFill>
                <a:latin typeface="Segoe UI"/>
              </a:rPr>
              <a:t>actuelle</a:t>
            </a:r>
            <a:endParaRPr lang="de-CH" b="1" i="1" err="1">
              <a:solidFill>
                <a:srgbClr val="266273"/>
              </a:solidFill>
              <a:latin typeface="Segoe UI"/>
              <a:cs typeface="Segoe UI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671AF389-4028-6AB4-D981-7A23BDDF32F9}"/>
              </a:ext>
            </a:extLst>
          </p:cNvPr>
          <p:cNvSpPr/>
          <p:nvPr/>
        </p:nvSpPr>
        <p:spPr>
          <a:xfrm>
            <a:off x="1188600" y="1577646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B8E822B-4032-D676-CAF6-8566404F5C5B}"/>
              </a:ext>
            </a:extLst>
          </p:cNvPr>
          <p:cNvSpPr/>
          <p:nvPr/>
        </p:nvSpPr>
        <p:spPr>
          <a:xfrm>
            <a:off x="3524053" y="1577646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529E140-96D1-6817-718E-19DAA4682F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737600" y="1577646"/>
            <a:ext cx="2534359" cy="4016805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R. Arnaud (swisstopo)</a:t>
            </a:r>
            <a:endParaRPr lang="de-DE" sz="1600">
              <a:latin typeface="Segoe UI"/>
              <a:cs typeface="Segoe UI"/>
            </a:endParaRP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S. Biegger (swisstopo)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C. Böcklin (swisstopo)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A. Buogo (swisstopo)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M. Droz (BE)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R. Filli (SH)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J. Hansmann (swisstopo)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D. Kottmann (KGK)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P. Schütz (swisstopo)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P. Staub (KGK)</a:t>
            </a:r>
          </a:p>
          <a:p>
            <a:pPr>
              <a:spcBef>
                <a:spcPts val="0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>
                <a:latin typeface="Segoe UI"/>
                <a:cs typeface="Segoe UI"/>
              </a:rPr>
              <a:t> B. Tschanz (swisstopo)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8C37EB1E-1FC8-B69A-E943-54C6861D463C}"/>
              </a:ext>
            </a:extLst>
          </p:cNvPr>
          <p:cNvSpPr/>
          <p:nvPr/>
        </p:nvSpPr>
        <p:spPr>
          <a:xfrm>
            <a:off x="5859505" y="1577646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C19D670A-50FC-A9C2-EB7F-7F79A6869CFA}"/>
              </a:ext>
            </a:extLst>
          </p:cNvPr>
          <p:cNvSpPr/>
          <p:nvPr/>
        </p:nvSpPr>
        <p:spPr>
          <a:xfrm>
            <a:off x="1188600" y="2640969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0C33E240-E62E-A1B8-426D-3EAE0DCDC20B}"/>
              </a:ext>
            </a:extLst>
          </p:cNvPr>
          <p:cNvSpPr/>
          <p:nvPr/>
        </p:nvSpPr>
        <p:spPr>
          <a:xfrm>
            <a:off x="3524053" y="2640969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A909385-FD98-44F7-B580-4F806BCD05F8}"/>
              </a:ext>
            </a:extLst>
          </p:cNvPr>
          <p:cNvSpPr/>
          <p:nvPr/>
        </p:nvSpPr>
        <p:spPr>
          <a:xfrm>
            <a:off x="5859505" y="2640969"/>
            <a:ext cx="2181695" cy="925974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0AF1614B-DBBF-397C-0066-E8F26AF07B3D}"/>
              </a:ext>
            </a:extLst>
          </p:cNvPr>
          <p:cNvSpPr/>
          <p:nvPr/>
        </p:nvSpPr>
        <p:spPr>
          <a:xfrm>
            <a:off x="1188600" y="4277311"/>
            <a:ext cx="2181695" cy="1483858"/>
          </a:xfrm>
          <a:prstGeom prst="roundRect">
            <a:avLst/>
          </a:prstGeom>
          <a:solidFill>
            <a:srgbClr val="1C6B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27DA96F9-92C1-B995-CE52-3AC2D8FB7A3D}"/>
              </a:ext>
            </a:extLst>
          </p:cNvPr>
          <p:cNvSpPr/>
          <p:nvPr/>
        </p:nvSpPr>
        <p:spPr>
          <a:xfrm>
            <a:off x="3524053" y="4277311"/>
            <a:ext cx="2181695" cy="1483858"/>
          </a:xfrm>
          <a:prstGeom prst="roundRect">
            <a:avLst/>
          </a:prstGeom>
          <a:solidFill>
            <a:srgbClr val="1C6B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6FFE59BC-A503-ACB0-238F-EABA4F28F6D6}"/>
              </a:ext>
            </a:extLst>
          </p:cNvPr>
          <p:cNvSpPr/>
          <p:nvPr/>
        </p:nvSpPr>
        <p:spPr>
          <a:xfrm>
            <a:off x="5859505" y="4277311"/>
            <a:ext cx="2181695" cy="1483858"/>
          </a:xfrm>
          <a:prstGeom prst="roundRect">
            <a:avLst/>
          </a:prstGeom>
          <a:solidFill>
            <a:srgbClr val="1C6B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37">
            <a:extLst>
              <a:ext uri="{FF2B5EF4-FFF2-40B4-BE49-F238E27FC236}">
                <a16:creationId xmlns:a16="http://schemas.microsoft.com/office/drawing/2014/main" id="{FE777F7E-5A5E-D499-79F8-C77963464A1F}"/>
              </a:ext>
            </a:extLst>
          </p:cNvPr>
          <p:cNvSpPr/>
          <p:nvPr/>
        </p:nvSpPr>
        <p:spPr>
          <a:xfrm>
            <a:off x="1188597" y="1695245"/>
            <a:ext cx="2181697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GKG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0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GCS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3" name="Rechteck 37">
            <a:extLst>
              <a:ext uri="{FF2B5EF4-FFF2-40B4-BE49-F238E27FC236}">
                <a16:creationId xmlns:a16="http://schemas.microsoft.com/office/drawing/2014/main" id="{140301C7-7BF7-918E-C563-34A31E70A8F7}"/>
              </a:ext>
            </a:extLst>
          </p:cNvPr>
          <p:cNvSpPr/>
          <p:nvPr/>
        </p:nvSpPr>
        <p:spPr>
          <a:xfrm>
            <a:off x="3524051" y="1705405"/>
            <a:ext cx="2181694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SGS-Board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5" name="Rechteck 37">
            <a:extLst>
              <a:ext uri="{FF2B5EF4-FFF2-40B4-BE49-F238E27FC236}">
                <a16:creationId xmlns:a16="http://schemas.microsoft.com/office/drawing/2014/main" id="{4F0D9A6D-D9A1-E21C-655D-45605804011C}"/>
              </a:ext>
            </a:extLst>
          </p:cNvPr>
          <p:cNvSpPr/>
          <p:nvPr/>
        </p:nvSpPr>
        <p:spPr>
          <a:xfrm>
            <a:off x="5859501" y="1695245"/>
            <a:ext cx="2181699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(VS) KGK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(C.A.) CGC</a:t>
            </a:r>
            <a:endParaRPr lang="en-US" sz="1600" b="1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43" name="Rechteck 37">
            <a:extLst>
              <a:ext uri="{FF2B5EF4-FFF2-40B4-BE49-F238E27FC236}">
                <a16:creationId xmlns:a16="http://schemas.microsoft.com/office/drawing/2014/main" id="{09FD046F-A75F-A705-A753-EC369EEFB9FE}"/>
              </a:ext>
            </a:extLst>
          </p:cNvPr>
          <p:cNvSpPr/>
          <p:nvPr/>
        </p:nvSpPr>
        <p:spPr>
          <a:xfrm>
            <a:off x="1188597" y="2759243"/>
            <a:ext cx="2181697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swisstopo</a:t>
            </a:r>
            <a:b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</a:b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KOGIS / </a:t>
            </a:r>
            <a:r>
              <a:rPr lang="de-CH" sz="1600" b="0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COSIG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45" name="Rechteck 37">
            <a:extLst>
              <a:ext uri="{FF2B5EF4-FFF2-40B4-BE49-F238E27FC236}">
                <a16:creationId xmlns:a16="http://schemas.microsoft.com/office/drawing/2014/main" id="{474E9B63-C772-02CA-7F11-9B4E67A6DEF4}"/>
              </a:ext>
            </a:extLst>
          </p:cNvPr>
          <p:cNvSpPr/>
          <p:nvPr/>
        </p:nvSpPr>
        <p:spPr>
          <a:xfrm>
            <a:off x="3524051" y="2759243"/>
            <a:ext cx="2181694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u="none" strike="noStrike">
                <a:solidFill>
                  <a:srgbClr val="1C6B85"/>
                </a:solidFill>
                <a:effectLst/>
                <a:uFillTx/>
                <a:latin typeface="Segoe UI"/>
                <a:ea typeface="Calibri"/>
              </a:rPr>
              <a:t>SGS-Management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47" name="Rechteck 37">
            <a:extLst>
              <a:ext uri="{FF2B5EF4-FFF2-40B4-BE49-F238E27FC236}">
                <a16:creationId xmlns:a16="http://schemas.microsoft.com/office/drawing/2014/main" id="{33330E52-034A-8B0C-615B-56297A43C17E}"/>
              </a:ext>
            </a:extLst>
          </p:cNvPr>
          <p:cNvSpPr/>
          <p:nvPr/>
        </p:nvSpPr>
        <p:spPr>
          <a:xfrm>
            <a:off x="5859501" y="2759243"/>
            <a:ext cx="2181699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GS KGK</a:t>
            </a:r>
            <a:endParaRPr lang="en-US" sz="1600">
              <a:solidFill>
                <a:srgbClr val="1C6B85"/>
              </a:solidFill>
            </a:endParaRPr>
          </a:p>
          <a:p>
            <a:pPr algn="ctr">
              <a:tabLst>
                <a:tab pos="0" algn="l"/>
              </a:tabLst>
            </a:pPr>
            <a:r>
              <a:rPr lang="de-CH" sz="1600" b="1" i="1" err="1">
                <a:solidFill>
                  <a:srgbClr val="1C6B85"/>
                </a:solidFill>
                <a:latin typeface="Segoe UI Semibold"/>
                <a:ea typeface="Calibri"/>
              </a:rPr>
              <a:t>Secr</a:t>
            </a:r>
            <a:r>
              <a:rPr lang="de-CH" sz="1600" b="1" i="1">
                <a:solidFill>
                  <a:srgbClr val="1C6B85"/>
                </a:solidFill>
                <a:latin typeface="Segoe UI Semibold"/>
                <a:ea typeface="Calibri"/>
              </a:rPr>
              <a:t>. CGC</a:t>
            </a:r>
            <a:endParaRPr lang="en-US" sz="1600" b="1">
              <a:solidFill>
                <a:srgbClr val="1C6B85"/>
              </a:solidFill>
            </a:endParaRPr>
          </a:p>
        </p:txBody>
      </p:sp>
      <p:sp>
        <p:nvSpPr>
          <p:cNvPr id="49" name="Rechteck 37">
            <a:extLst>
              <a:ext uri="{FF2B5EF4-FFF2-40B4-BE49-F238E27FC236}">
                <a16:creationId xmlns:a16="http://schemas.microsoft.com/office/drawing/2014/main" id="{050052B8-6BBD-4B40-51A3-AEC737A5250C}"/>
              </a:ext>
            </a:extLst>
          </p:cNvPr>
          <p:cNvSpPr/>
          <p:nvPr/>
        </p:nvSpPr>
        <p:spPr>
          <a:xfrm>
            <a:off x="1188597" y="4385300"/>
            <a:ext cx="2181697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chemeClr val="bg1"/>
                </a:solidFill>
                <a:latin typeface="Segoe UI"/>
                <a:ea typeface="Calibri"/>
              </a:rPr>
              <a:t>Plattform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0" i="1" u="none" strike="noStrike" err="1">
                <a:solidFill>
                  <a:schemeClr val="bg1"/>
                </a:solidFill>
                <a:effectLst/>
                <a:uFillTx/>
                <a:latin typeface="Segoe UI Semibold"/>
                <a:ea typeface="Calibri"/>
              </a:rPr>
              <a:t>Plateforme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sp>
        <p:nvSpPr>
          <p:cNvPr id="51" name="Rechteck 37">
            <a:extLst>
              <a:ext uri="{FF2B5EF4-FFF2-40B4-BE49-F238E27FC236}">
                <a16:creationId xmlns:a16="http://schemas.microsoft.com/office/drawing/2014/main" id="{99CE5245-B4D0-539D-0AA8-1E8874FAEE4A}"/>
              </a:ext>
            </a:extLst>
          </p:cNvPr>
          <p:cNvSpPr/>
          <p:nvPr/>
        </p:nvSpPr>
        <p:spPr>
          <a:xfrm>
            <a:off x="3524051" y="4385300"/>
            <a:ext cx="2181694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 err="1">
                <a:solidFill>
                  <a:schemeClr val="bg1"/>
                </a:solidFill>
                <a:latin typeface="Segoe UI"/>
                <a:ea typeface="Calibri"/>
              </a:rPr>
              <a:t>Transitionsplan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0" i="1" u="none" strike="noStrike">
                <a:solidFill>
                  <a:schemeClr val="bg1"/>
                </a:solidFill>
                <a:effectLst/>
                <a:uFillTx/>
                <a:latin typeface="Segoe UI Semibold"/>
                <a:ea typeface="Calibri"/>
              </a:rPr>
              <a:t>Plan de </a:t>
            </a:r>
            <a:r>
              <a:rPr lang="de-CH" sz="1600" b="0" i="1" u="none" strike="noStrike" err="1">
                <a:solidFill>
                  <a:schemeClr val="bg1"/>
                </a:solidFill>
                <a:effectLst/>
                <a:uFillTx/>
                <a:latin typeface="Segoe UI Semibold"/>
                <a:ea typeface="Calibri"/>
              </a:rPr>
              <a:t>transition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sp>
        <p:nvSpPr>
          <p:cNvPr id="53" name="Rechteck 37">
            <a:extLst>
              <a:ext uri="{FF2B5EF4-FFF2-40B4-BE49-F238E27FC236}">
                <a16:creationId xmlns:a16="http://schemas.microsoft.com/office/drawing/2014/main" id="{17806A98-F103-1194-BF6F-3EEE287E33F4}"/>
              </a:ext>
            </a:extLst>
          </p:cNvPr>
          <p:cNvSpPr/>
          <p:nvPr/>
        </p:nvSpPr>
        <p:spPr>
          <a:xfrm>
            <a:off x="5859501" y="4385300"/>
            <a:ext cx="2181699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 err="1">
                <a:solidFill>
                  <a:schemeClr val="bg1"/>
                </a:solidFill>
                <a:latin typeface="Segoe UI"/>
                <a:ea typeface="Calibri"/>
              </a:rPr>
              <a:t>Produktifizierung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  <a:p>
            <a:pPr algn="ctr">
              <a:tabLst>
                <a:tab pos="0" algn="l"/>
              </a:tabLst>
            </a:pPr>
            <a:r>
              <a:rPr lang="de-CH" sz="1600" i="1">
                <a:solidFill>
                  <a:schemeClr val="bg1"/>
                </a:solidFill>
                <a:latin typeface="Segoe UI Semibold"/>
                <a:ea typeface="Calibri"/>
              </a:rPr>
              <a:t>Mise en </a:t>
            </a:r>
            <a:r>
              <a:rPr lang="de-CH" sz="1600" i="1" err="1">
                <a:solidFill>
                  <a:schemeClr val="bg1"/>
                </a:solidFill>
                <a:latin typeface="Segoe UI Semibold"/>
                <a:ea typeface="Calibri"/>
              </a:rPr>
              <a:t>production</a:t>
            </a:r>
            <a:endParaRPr lang="en-US" sz="1600" b="0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sp>
        <p:nvSpPr>
          <p:cNvPr id="55" name="Rechteck 37">
            <a:extLst>
              <a:ext uri="{FF2B5EF4-FFF2-40B4-BE49-F238E27FC236}">
                <a16:creationId xmlns:a16="http://schemas.microsoft.com/office/drawing/2014/main" id="{61DA5BE8-63D7-0A23-7270-4EA45C854E05}"/>
              </a:ext>
            </a:extLst>
          </p:cNvPr>
          <p:cNvSpPr/>
          <p:nvPr/>
        </p:nvSpPr>
        <p:spPr>
          <a:xfrm>
            <a:off x="990720" y="3643163"/>
            <a:ext cx="7259199" cy="73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Kernteam | </a:t>
            </a:r>
            <a:r>
              <a:rPr lang="de-CH" sz="1600" b="1" i="1">
                <a:solidFill>
                  <a:srgbClr val="1C6B85"/>
                </a:solidFill>
                <a:latin typeface="Segoe UI"/>
                <a:ea typeface="Calibri"/>
              </a:rPr>
              <a:t>Équipe de </a:t>
            </a:r>
            <a:r>
              <a:rPr lang="de-CH" sz="1600" b="1" i="1" err="1">
                <a:solidFill>
                  <a:srgbClr val="1C6B85"/>
                </a:solidFill>
                <a:latin typeface="Segoe UI"/>
                <a:ea typeface="Calibri"/>
              </a:rPr>
              <a:t>base</a:t>
            </a:r>
            <a:endParaRPr lang="en-US" sz="1600" b="0" i="1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33B73F77-578C-BAFD-87F9-04DCF4E85EAE}"/>
              </a:ext>
            </a:extLst>
          </p:cNvPr>
          <p:cNvCxnSpPr>
            <a:cxnSpLocks/>
            <a:stCxn id="28" idx="3"/>
            <a:endCxn id="30" idx="0"/>
          </p:cNvCxnSpPr>
          <p:nvPr/>
        </p:nvCxnSpPr>
        <p:spPr>
          <a:xfrm>
            <a:off x="8390849" y="1916440"/>
            <a:ext cx="1171142" cy="1024386"/>
          </a:xfrm>
          <a:prstGeom prst="straightConnector1">
            <a:avLst/>
          </a:prstGeom>
          <a:ln w="57150">
            <a:solidFill>
              <a:srgbClr val="D3E0E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DDC4728B-9A1F-0D71-ED9E-5BC90904F734}"/>
              </a:ext>
            </a:extLst>
          </p:cNvPr>
          <p:cNvSpPr/>
          <p:nvPr/>
        </p:nvSpPr>
        <p:spPr>
          <a:xfrm>
            <a:off x="5264191" y="1325117"/>
            <a:ext cx="3126658" cy="1195781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4523BB1A-2D97-50B8-FBED-2FD2C28B40F2}"/>
              </a:ext>
            </a:extLst>
          </p:cNvPr>
          <p:cNvSpPr/>
          <p:nvPr/>
        </p:nvSpPr>
        <p:spPr>
          <a:xfrm>
            <a:off x="7998662" y="2946762"/>
            <a:ext cx="3126658" cy="1195781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32" name="object 4"/>
          <p:cNvSpPr/>
          <p:nvPr/>
        </p:nvSpPr>
        <p:spPr>
          <a:xfrm>
            <a:off x="1066680" y="1637880"/>
            <a:ext cx="3932040" cy="15018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 Finanzierung erfolgt auf Basis bestehender Finanzierungsgefässe.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endParaRPr lang="de-CH" sz="1600" b="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6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 financement est assuré par le biais des mécanismes de financement existants.</a:t>
            </a:r>
          </a:p>
        </p:txBody>
      </p:sp>
      <p:sp>
        <p:nvSpPr>
          <p:cNvPr id="9" name="Textfeld 15">
            <a:extLst>
              <a:ext uri="{FF2B5EF4-FFF2-40B4-BE49-F238E27FC236}">
                <a16:creationId xmlns:a16="http://schemas.microsoft.com/office/drawing/2014/main" id="{4BAC23F8-8DD5-863B-A5C9-09035BF94D84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Finanzierung</a:t>
            </a:r>
          </a:p>
          <a:p>
            <a:r>
              <a:rPr lang="de-CH" b="1" i="1" err="1">
                <a:solidFill>
                  <a:srgbClr val="266273"/>
                </a:solidFill>
                <a:latin typeface="Segoe UI"/>
              </a:rPr>
              <a:t>Financement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12" name="Gerader Verbinder 8">
            <a:extLst>
              <a:ext uri="{FF2B5EF4-FFF2-40B4-BE49-F238E27FC236}">
                <a16:creationId xmlns:a16="http://schemas.microsoft.com/office/drawing/2014/main" id="{1A9BC9BE-9501-5351-A97D-24282EB45BAA}"/>
              </a:ext>
            </a:extLst>
          </p:cNvPr>
          <p:cNvCxnSpPr>
            <a:cxnSpLocks/>
          </p:cNvCxnSpPr>
          <p:nvPr/>
        </p:nvCxnSpPr>
        <p:spPr>
          <a:xfrm flipH="1">
            <a:off x="1066680" y="2400525"/>
            <a:ext cx="1981320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383135A-C245-7651-9555-419207767F77}"/>
              </a:ext>
            </a:extLst>
          </p:cNvPr>
          <p:cNvSpPr/>
          <p:nvPr/>
        </p:nvSpPr>
        <p:spPr>
          <a:xfrm>
            <a:off x="5264190" y="4569671"/>
            <a:ext cx="3126658" cy="1195781"/>
          </a:xfrm>
          <a:prstGeom prst="roundRect">
            <a:avLst/>
          </a:prstGeom>
          <a:solidFill>
            <a:srgbClr val="C4D6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 37">
            <a:extLst>
              <a:ext uri="{FF2B5EF4-FFF2-40B4-BE49-F238E27FC236}">
                <a16:creationId xmlns:a16="http://schemas.microsoft.com/office/drawing/2014/main" id="{DB0F1527-63E7-3449-F80B-6EA1AD847D36}"/>
              </a:ext>
            </a:extLst>
          </p:cNvPr>
          <p:cNvSpPr/>
          <p:nvPr/>
        </p:nvSpPr>
        <p:spPr>
          <a:xfrm>
            <a:off x="5264191" y="1325117"/>
            <a:ext cx="3126658" cy="1182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BGDI als Teil der NGDI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600" b="0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La l’IFDG dans le cadre de la l'INDG</a:t>
            </a:r>
          </a:p>
        </p:txBody>
      </p:sp>
      <p:sp>
        <p:nvSpPr>
          <p:cNvPr id="30" name="Rechteck 37">
            <a:extLst>
              <a:ext uri="{FF2B5EF4-FFF2-40B4-BE49-F238E27FC236}">
                <a16:creationId xmlns:a16="http://schemas.microsoft.com/office/drawing/2014/main" id="{A993B0BB-2D94-2DC2-E107-E3394FAA3237}"/>
              </a:ext>
            </a:extLst>
          </p:cNvPr>
          <p:cNvSpPr/>
          <p:nvPr/>
        </p:nvSpPr>
        <p:spPr>
          <a:xfrm>
            <a:off x="7998662" y="2940826"/>
            <a:ext cx="3126658" cy="1195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Zweckgebundene NGDI-Mittel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de-CH" sz="1600" b="1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Fonds </a:t>
            </a:r>
            <a:r>
              <a:rPr lang="de-CH" sz="1600" b="1" i="1" u="none" strike="noStrike" err="1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affectés</a:t>
            </a:r>
            <a:r>
              <a:rPr lang="de-CH" sz="1600" b="1" i="1" u="none" strike="noStrike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 à </a:t>
            </a:r>
            <a:r>
              <a:rPr lang="de-CH" sz="1600" b="1" i="1" u="none" strike="noStrike" err="1">
                <a:solidFill>
                  <a:srgbClr val="1C6B85"/>
                </a:solidFill>
                <a:effectLst/>
                <a:uFillTx/>
                <a:latin typeface="Segoe UI Semibold"/>
                <a:ea typeface="Calibri"/>
              </a:rPr>
              <a:t>l'INDG</a:t>
            </a:r>
            <a:endParaRPr lang="en-US" sz="1600" b="1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32" name="Rechteck 37">
            <a:extLst>
              <a:ext uri="{FF2B5EF4-FFF2-40B4-BE49-F238E27FC236}">
                <a16:creationId xmlns:a16="http://schemas.microsoft.com/office/drawing/2014/main" id="{9C7ABF2F-C4FA-883F-0F50-737C7A6210E3}"/>
              </a:ext>
            </a:extLst>
          </p:cNvPr>
          <p:cNvSpPr/>
          <p:nvPr/>
        </p:nvSpPr>
        <p:spPr>
          <a:xfrm>
            <a:off x="5264191" y="4582807"/>
            <a:ext cx="3126658" cy="1182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de-CH" sz="1600" b="1">
                <a:solidFill>
                  <a:srgbClr val="1C6B85"/>
                </a:solidFill>
                <a:latin typeface="Segoe UI"/>
                <a:ea typeface="Calibri"/>
              </a:rPr>
              <a:t>KGK/geodienste.ch als Teil der NGDI</a:t>
            </a:r>
          </a:p>
          <a:p>
            <a:pPr algn="ctr">
              <a:tabLst>
                <a:tab pos="0" algn="l"/>
              </a:tabLst>
            </a:pPr>
            <a:r>
              <a:rPr lang="de-CH" sz="1600" b="1" i="1">
                <a:solidFill>
                  <a:srgbClr val="1C6B85"/>
                </a:solidFill>
                <a:latin typeface="Segoe UI Semibold"/>
                <a:ea typeface="Calibri"/>
              </a:rPr>
              <a:t>CGC/geodienste.ch </a:t>
            </a:r>
            <a:r>
              <a:rPr lang="de-CH" sz="1600" b="1" i="1" err="1">
                <a:solidFill>
                  <a:srgbClr val="1C6B85"/>
                </a:solidFill>
                <a:latin typeface="Segoe UI Semibold"/>
                <a:ea typeface="Calibri"/>
              </a:rPr>
              <a:t>dans</a:t>
            </a:r>
            <a:r>
              <a:rPr lang="de-CH" sz="1600" b="1" i="1">
                <a:solidFill>
                  <a:srgbClr val="1C6B85"/>
                </a:solidFill>
                <a:latin typeface="Segoe UI Semibold"/>
                <a:ea typeface="Calibri"/>
              </a:rPr>
              <a:t> le </a:t>
            </a:r>
            <a:r>
              <a:rPr lang="de-CH" sz="1600" b="1" i="1" err="1">
                <a:solidFill>
                  <a:srgbClr val="1C6B85"/>
                </a:solidFill>
                <a:latin typeface="Segoe UI Semibold"/>
                <a:ea typeface="Calibri"/>
              </a:rPr>
              <a:t>cadre</a:t>
            </a:r>
            <a:r>
              <a:rPr lang="de-CH" sz="1600" b="1" i="1">
                <a:solidFill>
                  <a:srgbClr val="1C6B85"/>
                </a:solidFill>
                <a:latin typeface="Segoe UI Semibold"/>
                <a:ea typeface="Calibri"/>
              </a:rPr>
              <a:t> de </a:t>
            </a:r>
            <a:r>
              <a:rPr lang="de-CH" sz="1600" b="1" i="1" err="1">
                <a:solidFill>
                  <a:srgbClr val="1C6B85"/>
                </a:solidFill>
                <a:latin typeface="Segoe UI Semibold"/>
                <a:ea typeface="Calibri"/>
              </a:rPr>
              <a:t>l'INDG</a:t>
            </a:r>
            <a:endParaRPr lang="en-US" sz="16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991C0E23-BCDA-B866-0A53-B891A8952E52}"/>
              </a:ext>
            </a:extLst>
          </p:cNvPr>
          <p:cNvCxnSpPr>
            <a:cxnSpLocks/>
            <a:stCxn id="36" idx="2"/>
            <a:endCxn id="32" idx="0"/>
          </p:cNvCxnSpPr>
          <p:nvPr/>
        </p:nvCxnSpPr>
        <p:spPr>
          <a:xfrm>
            <a:off x="6827520" y="2520898"/>
            <a:ext cx="0" cy="2061909"/>
          </a:xfrm>
          <a:prstGeom prst="straightConnector1">
            <a:avLst/>
          </a:prstGeom>
          <a:ln w="57150">
            <a:solidFill>
              <a:srgbClr val="D3E0E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599FF63-4BF7-3ACD-9199-B16A29984493}"/>
              </a:ext>
            </a:extLst>
          </p:cNvPr>
          <p:cNvCxnSpPr>
            <a:cxnSpLocks/>
            <a:stCxn id="30" idx="2"/>
            <a:endCxn id="26" idx="3"/>
          </p:cNvCxnSpPr>
          <p:nvPr/>
        </p:nvCxnSpPr>
        <p:spPr>
          <a:xfrm flipH="1">
            <a:off x="8390848" y="4136607"/>
            <a:ext cx="1171143" cy="1030955"/>
          </a:xfrm>
          <a:prstGeom prst="straightConnector1">
            <a:avLst/>
          </a:prstGeom>
          <a:ln w="57150">
            <a:solidFill>
              <a:srgbClr val="D3E0E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object 2"/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86716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537" name="object 4"/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538" name="object 5"/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9" name="object 6"/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0" name="object 7"/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1" name="object 8"/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542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2C17F4C6-C488-4BA2-866B-AB68955E9994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15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677DE251-6AEF-91E7-7470-147F06B6BBEF}"/>
              </a:ext>
            </a:extLst>
          </p:cNvPr>
          <p:cNvSpPr txBox="1">
            <a:spLocks/>
          </p:cNvSpPr>
          <p:nvPr/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r>
              <a:rPr lang="de-CH" sz="3000" b="1">
                <a:solidFill>
                  <a:schemeClr val="bg1"/>
                </a:solidFill>
                <a:latin typeface="Segoe UI"/>
              </a:rPr>
              <a:t>Roadmap, Version 1.0</a:t>
            </a:r>
            <a:endParaRPr lang="de-CH" sz="3000">
              <a:solidFill>
                <a:schemeClr val="bg1"/>
              </a:solidFill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4710252-68BB-BD2C-D09F-373B9CF0DB69}"/>
              </a:ext>
            </a:extLst>
          </p:cNvPr>
          <p:cNvSpPr txBox="1">
            <a:spLocks/>
          </p:cNvSpPr>
          <p:nvPr/>
        </p:nvSpPr>
        <p:spPr>
          <a:xfrm>
            <a:off x="1523520" y="1767044"/>
            <a:ext cx="7573680" cy="91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La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feuille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 de route,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version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 1.0</a:t>
            </a:r>
          </a:p>
          <a:p>
            <a:pPr>
              <a:spcBef>
                <a:spcPts val="1417"/>
              </a:spcBef>
            </a:pPr>
            <a:r>
              <a:rPr lang="de-CH" sz="1800" b="1">
                <a:solidFill>
                  <a:schemeClr val="bg1"/>
                </a:solidFill>
                <a:latin typeface="Segoe UI"/>
              </a:rPr>
              <a:t>Christoph Böcklin</a:t>
            </a:r>
            <a:endParaRPr lang="de-CH" sz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Gerader Verbinder 8">
            <a:extLst>
              <a:ext uri="{FF2B5EF4-FFF2-40B4-BE49-F238E27FC236}">
                <a16:creationId xmlns:a16="http://schemas.microsoft.com/office/drawing/2014/main" id="{6EDDEA45-4A2E-FA7D-8798-2EB03EC74225}"/>
              </a:ext>
            </a:extLst>
          </p:cNvPr>
          <p:cNvCxnSpPr>
            <a:cxnSpLocks/>
          </p:cNvCxnSpPr>
          <p:nvPr/>
        </p:nvCxnSpPr>
        <p:spPr>
          <a:xfrm>
            <a:off x="1523520" y="1776440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03702-279A-96B8-65DE-0EC737482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feld 140">
            <a:extLst>
              <a:ext uri="{FF2B5EF4-FFF2-40B4-BE49-F238E27FC236}">
                <a16:creationId xmlns:a16="http://schemas.microsoft.com/office/drawing/2014/main" id="{73D60FF2-70C1-CBCF-7994-B3D76B3E1DCF}"/>
              </a:ext>
            </a:extLst>
          </p:cNvPr>
          <p:cNvSpPr txBox="1"/>
          <p:nvPr/>
        </p:nvSpPr>
        <p:spPr>
          <a:xfrm rot="16200000">
            <a:off x="8475256" y="5734654"/>
            <a:ext cx="801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2027</a:t>
            </a:r>
            <a:endParaRPr kumimoji="0" lang="de-CH" sz="600" b="0" i="0" u="none" strike="noStrike" kern="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38" name="Rechteck 61">
            <a:extLst>
              <a:ext uri="{FF2B5EF4-FFF2-40B4-BE49-F238E27FC236}">
                <a16:creationId xmlns:a16="http://schemas.microsoft.com/office/drawing/2014/main" id="{0DDB8A9C-0EAD-D399-4933-A5985ED0640F}"/>
              </a:ext>
            </a:extLst>
          </p:cNvPr>
          <p:cNvSpPr/>
          <p:nvPr/>
        </p:nvSpPr>
        <p:spPr>
          <a:xfrm>
            <a:off x="540267" y="4356653"/>
            <a:ext cx="11109324" cy="1143343"/>
          </a:xfrm>
          <a:prstGeom prst="rect">
            <a:avLst/>
          </a:prstGeom>
          <a:gradFill flip="none" rotWithShape="1">
            <a:gsLst>
              <a:gs pos="40000">
                <a:srgbClr val="1C6B85"/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Rechteck 61">
            <a:extLst>
              <a:ext uri="{FF2B5EF4-FFF2-40B4-BE49-F238E27FC236}">
                <a16:creationId xmlns:a16="http://schemas.microsoft.com/office/drawing/2014/main" id="{FBF9050F-D501-06F3-2A50-683B676C4A0D}"/>
              </a:ext>
            </a:extLst>
          </p:cNvPr>
          <p:cNvSpPr/>
          <p:nvPr/>
        </p:nvSpPr>
        <p:spPr>
          <a:xfrm>
            <a:off x="540266" y="3135762"/>
            <a:ext cx="11109324" cy="1143343"/>
          </a:xfrm>
          <a:prstGeom prst="rect">
            <a:avLst/>
          </a:prstGeom>
          <a:gradFill flip="none" rotWithShape="1">
            <a:gsLst>
              <a:gs pos="40000">
                <a:srgbClr val="6D9772"/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Rechteck 61">
            <a:extLst>
              <a:ext uri="{FF2B5EF4-FFF2-40B4-BE49-F238E27FC236}">
                <a16:creationId xmlns:a16="http://schemas.microsoft.com/office/drawing/2014/main" id="{CD3EBF8C-1C52-7A76-67C5-8636D204B5C4}"/>
              </a:ext>
            </a:extLst>
          </p:cNvPr>
          <p:cNvSpPr/>
          <p:nvPr/>
        </p:nvSpPr>
        <p:spPr>
          <a:xfrm>
            <a:off x="540265" y="1914871"/>
            <a:ext cx="11109324" cy="1143343"/>
          </a:xfrm>
          <a:prstGeom prst="rect">
            <a:avLst/>
          </a:prstGeom>
          <a:gradFill flip="none" rotWithShape="1">
            <a:gsLst>
              <a:gs pos="40000">
                <a:srgbClr val="D3E0E4"/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9E79BA38-A924-5226-9508-EBDA61A44B22}"/>
              </a:ext>
            </a:extLst>
          </p:cNvPr>
          <p:cNvCxnSpPr>
            <a:cxnSpLocks/>
          </p:cNvCxnSpPr>
          <p:nvPr/>
        </p:nvCxnSpPr>
        <p:spPr>
          <a:xfrm>
            <a:off x="5114636" y="1922344"/>
            <a:ext cx="37200" cy="3976457"/>
          </a:xfrm>
          <a:prstGeom prst="line">
            <a:avLst/>
          </a:prstGeom>
          <a:ln w="28575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D19454B1-8D9C-4CBA-AC40-47C5B2C177A7}"/>
              </a:ext>
            </a:extLst>
          </p:cNvPr>
          <p:cNvCxnSpPr>
            <a:cxnSpLocks/>
          </p:cNvCxnSpPr>
          <p:nvPr/>
        </p:nvCxnSpPr>
        <p:spPr>
          <a:xfrm>
            <a:off x="3292333" y="1922345"/>
            <a:ext cx="0" cy="4036114"/>
          </a:xfrm>
          <a:prstGeom prst="line">
            <a:avLst/>
          </a:prstGeom>
          <a:ln w="28575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B42B62D1-6C9E-B10B-74CB-FA0FEBB985E8}"/>
              </a:ext>
            </a:extLst>
          </p:cNvPr>
          <p:cNvCxnSpPr>
            <a:cxnSpLocks/>
          </p:cNvCxnSpPr>
          <p:nvPr/>
        </p:nvCxnSpPr>
        <p:spPr>
          <a:xfrm>
            <a:off x="10584869" y="1922344"/>
            <a:ext cx="0" cy="4024946"/>
          </a:xfrm>
          <a:prstGeom prst="line">
            <a:avLst/>
          </a:prstGeom>
          <a:ln w="28575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17">
            <a:extLst>
              <a:ext uri="{FF2B5EF4-FFF2-40B4-BE49-F238E27FC236}">
                <a16:creationId xmlns:a16="http://schemas.microsoft.com/office/drawing/2014/main" id="{1BA8D5C2-90A0-59CC-F69E-4A534F1BA678}"/>
              </a:ext>
            </a:extLst>
          </p:cNvPr>
          <p:cNvSpPr txBox="1">
            <a:spLocks/>
          </p:cNvSpPr>
          <p:nvPr/>
        </p:nvSpPr>
        <p:spPr>
          <a:xfrm>
            <a:off x="11444503" y="6372575"/>
            <a:ext cx="205104" cy="119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 spc="0" baseline="0">
                <a:solidFill>
                  <a:srgbClr val="1C6B85"/>
                </a:solidFill>
                <a:latin typeface="Arial"/>
                <a:cs typeface="Arial"/>
              </a:defRPr>
            </a:lvl1pPr>
          </a:lstStyle>
          <a:p>
            <a:pPr marL="38100" marR="0" lvl="0" indent="0" algn="r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de-CH" sz="800" b="0" i="0" u="none" strike="noStrike" kern="0" cap="none" spc="0" normalizeH="0" baseline="0" noProof="0" smtClean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pPr marL="38100" marR="0" lvl="0" indent="0" algn="r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CH" sz="800" b="0" i="0" u="none" strike="noStrike" kern="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4808B114-7615-4C43-2956-A6FFA60771E1}"/>
              </a:ext>
            </a:extLst>
          </p:cNvPr>
          <p:cNvCxnSpPr>
            <a:cxnSpLocks/>
          </p:cNvCxnSpPr>
          <p:nvPr/>
        </p:nvCxnSpPr>
        <p:spPr>
          <a:xfrm>
            <a:off x="6941170" y="1922345"/>
            <a:ext cx="0" cy="4036114"/>
          </a:xfrm>
          <a:prstGeom prst="line">
            <a:avLst/>
          </a:prstGeom>
          <a:ln w="28575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2A641D5E-88BF-02BF-AFDD-AE75EB5AFE16}"/>
              </a:ext>
            </a:extLst>
          </p:cNvPr>
          <p:cNvCxnSpPr>
            <a:cxnSpLocks/>
          </p:cNvCxnSpPr>
          <p:nvPr/>
        </p:nvCxnSpPr>
        <p:spPr>
          <a:xfrm>
            <a:off x="8763019" y="1922345"/>
            <a:ext cx="0" cy="4024945"/>
          </a:xfrm>
          <a:prstGeom prst="line">
            <a:avLst/>
          </a:prstGeom>
          <a:ln w="28575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8219798-7607-867F-1DCA-66922FB18DF6}"/>
              </a:ext>
            </a:extLst>
          </p:cNvPr>
          <p:cNvCxnSpPr>
            <a:cxnSpLocks/>
          </p:cNvCxnSpPr>
          <p:nvPr/>
        </p:nvCxnSpPr>
        <p:spPr>
          <a:xfrm>
            <a:off x="540265" y="5498057"/>
            <a:ext cx="10873799" cy="0"/>
          </a:xfrm>
          <a:prstGeom prst="straightConnector1">
            <a:avLst/>
          </a:prstGeom>
          <a:ln w="57150">
            <a:solidFill>
              <a:srgbClr val="1C6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OTLSHAPE_SL_9d4198e7302642ae977ae8c7422e7805_Header">
            <a:extLst>
              <a:ext uri="{FF2B5EF4-FFF2-40B4-BE49-F238E27FC236}">
                <a16:creationId xmlns:a16="http://schemas.microsoft.com/office/drawing/2014/main" id="{DC7BB70E-82BE-9BF3-4FC6-6D3844340DBB}"/>
              </a:ext>
            </a:extLst>
          </p:cNvPr>
          <p:cNvSpPr/>
          <p:nvPr/>
        </p:nvSpPr>
        <p:spPr>
          <a:xfrm>
            <a:off x="1072355" y="4351951"/>
            <a:ext cx="2311506" cy="1150533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-1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Adobe Heiti Std R"/>
                <a:cs typeface="Segoe UI Bold" panose="020B0802040204020203" pitchFamily="34" charset="0"/>
              </a:rPr>
              <a:t>Produktifizierung</a:t>
            </a:r>
            <a:endParaRPr kumimoji="0" lang="en-US" sz="1800" b="1" i="0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Adobe Heiti Std R"/>
              <a:cs typeface="Segoe UI Bold" panose="020B0802040204020203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800" b="1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Structuration</a:t>
            </a:r>
            <a:r>
              <a:rPr kumimoji="0" lang="de-CH" sz="1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 du </a:t>
            </a:r>
            <a:r>
              <a:rPr kumimoji="0" lang="de-CH" sz="1800" b="1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produit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48" name="OTLSHAPE_SL_9d4198e7302642ae977ae8c7422e7805_Header">
            <a:extLst>
              <a:ext uri="{FF2B5EF4-FFF2-40B4-BE49-F238E27FC236}">
                <a16:creationId xmlns:a16="http://schemas.microsoft.com/office/drawing/2014/main" id="{B3288336-6F85-AD34-1D86-B3A6F4176C1E}"/>
              </a:ext>
            </a:extLst>
          </p:cNvPr>
          <p:cNvSpPr/>
          <p:nvPr/>
        </p:nvSpPr>
        <p:spPr>
          <a:xfrm>
            <a:off x="1059869" y="1919573"/>
            <a:ext cx="2283584" cy="1136153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Adobe Heiti Std R"/>
                <a:cs typeface="Segoe UI Bold" panose="020B0802040204020203" pitchFamily="34" charset="0"/>
              </a:rPr>
              <a:t>Geoplattform</a:t>
            </a:r>
            <a:endParaRPr kumimoji="0" lang="en-US" sz="1800" b="1" i="0" u="none" strike="noStrike" kern="1200" cap="none" spc="-1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Adobe Heiti Std R"/>
              <a:cs typeface="Segoe UI Bold" panose="020B08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800" b="1" i="1" u="none" strike="noStrike" kern="1200" cap="none" spc="0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  <a:t>Géoplateforme</a:t>
            </a:r>
            <a:endParaRPr kumimoji="0" lang="de-CH" sz="1800" b="0" i="1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49" name="OTLSHAPE_SL_9d4198e7302642ae977ae8c7422e7805_Header">
            <a:extLst>
              <a:ext uri="{FF2B5EF4-FFF2-40B4-BE49-F238E27FC236}">
                <a16:creationId xmlns:a16="http://schemas.microsoft.com/office/drawing/2014/main" id="{C4DA9823-67DF-CAC5-69DF-95E222090724}"/>
              </a:ext>
            </a:extLst>
          </p:cNvPr>
          <p:cNvSpPr/>
          <p:nvPr/>
        </p:nvSpPr>
        <p:spPr>
          <a:xfrm>
            <a:off x="1064503" y="3133274"/>
            <a:ext cx="2311506" cy="1150533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-1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Adobe Heiti Std R"/>
                <a:cs typeface="Segoe UI Bold" panose="020B0802040204020203" pitchFamily="34" charset="0"/>
              </a:rPr>
              <a:t>Transitionsplan</a:t>
            </a:r>
            <a:endParaRPr kumimoji="0" lang="en-US" sz="1800" b="1" i="0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Adobe Heiti Std R"/>
              <a:cs typeface="Segoe UI Bold" panose="020B08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Plan de transition</a:t>
            </a:r>
            <a:endParaRPr kumimoji="0" lang="en-US" sz="1800" b="0" i="1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0" name="Textplatzhalter 4">
            <a:extLst>
              <a:ext uri="{FF2B5EF4-FFF2-40B4-BE49-F238E27FC236}">
                <a16:creationId xmlns:a16="http://schemas.microsoft.com/office/drawing/2014/main" id="{75BC2E57-BE89-6935-D35D-0728AADF7FE7}"/>
              </a:ext>
            </a:extLst>
          </p:cNvPr>
          <p:cNvSpPr/>
          <p:nvPr/>
        </p:nvSpPr>
        <p:spPr>
          <a:xfrm>
            <a:off x="4090702" y="2460208"/>
            <a:ext cx="1826994" cy="692885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Modularisierung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Modularisation</a:t>
            </a: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0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map.geo.admin.ch </a:t>
            </a:r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1" name="Gleichschenkliges Dreieck 36">
            <a:extLst>
              <a:ext uri="{FF2B5EF4-FFF2-40B4-BE49-F238E27FC236}">
                <a16:creationId xmlns:a16="http://schemas.microsoft.com/office/drawing/2014/main" id="{70B96893-BCC8-9451-F4E9-C50D3E0651FB}"/>
              </a:ext>
            </a:extLst>
          </p:cNvPr>
          <p:cNvSpPr/>
          <p:nvPr/>
        </p:nvSpPr>
        <p:spPr>
          <a:xfrm rot="10800000">
            <a:off x="8462242" y="2760544"/>
            <a:ext cx="268818" cy="300158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CH" sz="1800" b="0" i="0" u="none" strike="noStrike" kern="1200" cap="none" spc="-1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Textplatzhalter 4">
            <a:extLst>
              <a:ext uri="{FF2B5EF4-FFF2-40B4-BE49-F238E27FC236}">
                <a16:creationId xmlns:a16="http://schemas.microsoft.com/office/drawing/2014/main" id="{F9750EB5-0285-EC22-5E4C-110ED77B6E1D}"/>
              </a:ext>
            </a:extLst>
          </p:cNvPr>
          <p:cNvSpPr/>
          <p:nvPr/>
        </p:nvSpPr>
        <p:spPr>
          <a:xfrm>
            <a:off x="6282114" y="1974872"/>
            <a:ext cx="1821850" cy="1077601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UX/UI Entwicklung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0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Développement</a:t>
            </a: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 UX/UI</a:t>
            </a:r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3" name="Textplatzhalter 4">
            <a:extLst>
              <a:ext uri="{FF2B5EF4-FFF2-40B4-BE49-F238E27FC236}">
                <a16:creationId xmlns:a16="http://schemas.microsoft.com/office/drawing/2014/main" id="{6D2CBBD8-7D7B-0150-F8CB-3349B6149D0C}"/>
              </a:ext>
            </a:extLst>
          </p:cNvPr>
          <p:cNvSpPr/>
          <p:nvPr/>
        </p:nvSpPr>
        <p:spPr>
          <a:xfrm>
            <a:off x="8698901" y="2572659"/>
            <a:ext cx="1087593" cy="477532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Go-live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Version 1.0</a:t>
            </a:r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4" name="Textplatzhalter 4">
            <a:extLst>
              <a:ext uri="{FF2B5EF4-FFF2-40B4-BE49-F238E27FC236}">
                <a16:creationId xmlns:a16="http://schemas.microsoft.com/office/drawing/2014/main" id="{9AB9AF91-5E7D-A076-0BAC-F7D17AE27B30}"/>
              </a:ext>
            </a:extLst>
          </p:cNvPr>
          <p:cNvSpPr/>
          <p:nvPr/>
        </p:nvSpPr>
        <p:spPr>
          <a:xfrm>
            <a:off x="4100398" y="1651881"/>
            <a:ext cx="1806440" cy="766364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Prototyping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Prototypage</a:t>
            </a:r>
            <a:endParaRPr kumimoji="0" lang="en-US" sz="1200" b="0" i="1" u="none" strike="noStrike" kern="1200" cap="none" spc="-1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5" name="Textplatzhalter 4">
            <a:extLst>
              <a:ext uri="{FF2B5EF4-FFF2-40B4-BE49-F238E27FC236}">
                <a16:creationId xmlns:a16="http://schemas.microsoft.com/office/drawing/2014/main" id="{6EDF3E03-9F1E-EDD8-1560-59C2D6B702BA}"/>
              </a:ext>
            </a:extLst>
          </p:cNvPr>
          <p:cNvSpPr/>
          <p:nvPr/>
        </p:nvSpPr>
        <p:spPr>
          <a:xfrm>
            <a:off x="5975065" y="2523108"/>
            <a:ext cx="1814190" cy="1130619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Aufbau Backend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 err="1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Structure</a:t>
            </a:r>
            <a:r>
              <a:rPr kumimoji="0" lang="de-CH" sz="1200" b="1" i="1" u="none" strike="noStrike" kern="1200" cap="none" spc="-1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 du backend</a:t>
            </a:r>
            <a:endParaRPr kumimoji="0" lang="en-US" sz="1200" b="0" i="1" u="none" strike="noStrike" kern="1200" cap="none" spc="-1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6" name="Textplatzhalter 4">
            <a:extLst>
              <a:ext uri="{FF2B5EF4-FFF2-40B4-BE49-F238E27FC236}">
                <a16:creationId xmlns:a16="http://schemas.microsoft.com/office/drawing/2014/main" id="{1DD9C612-8A06-72B8-7003-14775B5F5BC1}"/>
              </a:ext>
            </a:extLst>
          </p:cNvPr>
          <p:cNvSpPr/>
          <p:nvPr/>
        </p:nvSpPr>
        <p:spPr>
          <a:xfrm>
            <a:off x="5126379" y="3141887"/>
            <a:ext cx="1810655" cy="1150532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  <a:t>Architekturvision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</a:b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  <a:t>V</a:t>
            </a:r>
            <a:r>
              <a:rPr kumimoji="0" lang="de-CH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ision </a:t>
            </a:r>
            <a:r>
              <a:rPr kumimoji="0" lang="de-CH" sz="1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d'architecture</a:t>
            </a:r>
            <a:endParaRPr kumimoji="0" lang="de-CH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57" name="Textplatzhalter 4">
            <a:extLst>
              <a:ext uri="{FF2B5EF4-FFF2-40B4-BE49-F238E27FC236}">
                <a16:creationId xmlns:a16="http://schemas.microsoft.com/office/drawing/2014/main" id="{B5C2AB8C-D24D-ED3B-0B6B-93336710B49F}"/>
              </a:ext>
            </a:extLst>
          </p:cNvPr>
          <p:cNvSpPr/>
          <p:nvPr/>
        </p:nvSpPr>
        <p:spPr>
          <a:xfrm>
            <a:off x="6948481" y="3707433"/>
            <a:ext cx="1464249" cy="527136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Transitionsplan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Plan de </a:t>
            </a:r>
            <a:r>
              <a:rPr kumimoji="0" lang="de-CH" sz="1200" b="1" i="1" u="none" strike="noStrike" kern="1200" cap="none" spc="-1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transition</a:t>
            </a:r>
            <a:endParaRPr kumimoji="0" lang="en-US" sz="1200" b="0" i="1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58" name="Gleichschenkliges Dreieck 36">
            <a:extLst>
              <a:ext uri="{FF2B5EF4-FFF2-40B4-BE49-F238E27FC236}">
                <a16:creationId xmlns:a16="http://schemas.microsoft.com/office/drawing/2014/main" id="{98138A05-DB8E-903B-B7A1-3AEF06A109D5}"/>
              </a:ext>
            </a:extLst>
          </p:cNvPr>
          <p:cNvSpPr/>
          <p:nvPr/>
        </p:nvSpPr>
        <p:spPr>
          <a:xfrm rot="10800000">
            <a:off x="6608757" y="3983649"/>
            <a:ext cx="268818" cy="30015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CH" sz="18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Textplatzhalter 4">
            <a:extLst>
              <a:ext uri="{FF2B5EF4-FFF2-40B4-BE49-F238E27FC236}">
                <a16:creationId xmlns:a16="http://schemas.microsoft.com/office/drawing/2014/main" id="{A36199E6-5AB6-E971-C391-263932B24E4E}"/>
              </a:ext>
            </a:extLst>
          </p:cNvPr>
          <p:cNvSpPr/>
          <p:nvPr/>
        </p:nvSpPr>
        <p:spPr>
          <a:xfrm>
            <a:off x="5534486" y="4379593"/>
            <a:ext cx="1834743" cy="67341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Organisation T1</a:t>
            </a:r>
            <a:br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Structure</a:t>
            </a:r>
            <a:r>
              <a:rPr kumimoji="0" lang="de-CH" sz="1200" b="1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T1</a:t>
            </a:r>
            <a:endParaRPr kumimoji="0" lang="de-CH" sz="12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0" name="Textplatzhalter 4">
            <a:extLst>
              <a:ext uri="{FF2B5EF4-FFF2-40B4-BE49-F238E27FC236}">
                <a16:creationId xmlns:a16="http://schemas.microsoft.com/office/drawing/2014/main" id="{A2CC6076-6EE4-3292-EB54-06728F367417}"/>
              </a:ext>
            </a:extLst>
          </p:cNvPr>
          <p:cNvSpPr/>
          <p:nvPr/>
        </p:nvSpPr>
        <p:spPr>
          <a:xfrm>
            <a:off x="7350822" y="4377105"/>
            <a:ext cx="1826985" cy="605397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Kommunikation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C</a:t>
            </a:r>
            <a:r>
              <a:rPr kumimoji="0" lang="de-CH" sz="1200" b="1" i="1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ommunication</a:t>
            </a:r>
            <a:endParaRPr kumimoji="0" lang="de-CH" sz="12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1" name="Textplatzhalter 4">
            <a:extLst>
              <a:ext uri="{FF2B5EF4-FFF2-40B4-BE49-F238E27FC236}">
                <a16:creationId xmlns:a16="http://schemas.microsoft.com/office/drawing/2014/main" id="{B7195ED6-164B-58DD-E5AA-ABA586C5B862}"/>
              </a:ext>
            </a:extLst>
          </p:cNvPr>
          <p:cNvSpPr/>
          <p:nvPr/>
        </p:nvSpPr>
        <p:spPr>
          <a:xfrm>
            <a:off x="4377447" y="4557587"/>
            <a:ext cx="1463206" cy="496573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Budget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1" i="1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B</a:t>
            </a:r>
            <a:r>
              <a:rPr kumimoji="0" lang="de-CH" sz="1200" b="1" i="1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udget</a:t>
            </a:r>
            <a:endParaRPr kumimoji="0" lang="en-US" sz="1200" b="0" i="1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sp>
        <p:nvSpPr>
          <p:cNvPr id="162" name="Textplatzhalter 4">
            <a:extLst>
              <a:ext uri="{FF2B5EF4-FFF2-40B4-BE49-F238E27FC236}">
                <a16:creationId xmlns:a16="http://schemas.microsoft.com/office/drawing/2014/main" id="{1AC344A6-A564-58B0-4778-BE481B1C1B12}"/>
              </a:ext>
            </a:extLst>
          </p:cNvPr>
          <p:cNvSpPr/>
          <p:nvPr/>
        </p:nvSpPr>
        <p:spPr>
          <a:xfrm>
            <a:off x="5861023" y="4258963"/>
            <a:ext cx="2518930" cy="1126164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0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Partner / Zusammenarbeit</a:t>
            </a:r>
            <a:br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</a:br>
            <a:r>
              <a:rPr kumimoji="0" lang="de-CH" sz="1200" b="0" i="1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cs typeface="Segoe UI Bold" panose="020B0802040204020203" pitchFamily="34" charset="0"/>
              </a:rPr>
              <a:t>Partenaires</a:t>
            </a:r>
            <a:r>
              <a:rPr kumimoji="0" lang="de-CH" sz="12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cs typeface="Segoe UI Bold" panose="020B0802040204020203" pitchFamily="34" charset="0"/>
              </a:rPr>
              <a:t> / </a:t>
            </a:r>
            <a:r>
              <a:rPr kumimoji="0" lang="de-CH" sz="1200" b="0" i="1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cs typeface="Segoe UI Bold" panose="020B0802040204020203" pitchFamily="34" charset="0"/>
              </a:rPr>
              <a:t>Collaboratio</a:t>
            </a:r>
            <a:r>
              <a:rPr kumimoji="0" lang="de-CH" sz="1200" b="0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cs typeface="Segoe UI Bold" panose="020B0802040204020203" pitchFamily="34" charset="0"/>
              </a:rPr>
              <a:t>n</a:t>
            </a:r>
            <a:endParaRPr kumimoji="0" lang="de-CH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163" name="Textplatzhalter 4">
            <a:extLst>
              <a:ext uri="{FF2B5EF4-FFF2-40B4-BE49-F238E27FC236}">
                <a16:creationId xmlns:a16="http://schemas.microsoft.com/office/drawing/2014/main" id="{457A657E-DFEE-5638-C2F9-B37DB3D145FD}"/>
              </a:ext>
            </a:extLst>
          </p:cNvPr>
          <p:cNvSpPr/>
          <p:nvPr/>
        </p:nvSpPr>
        <p:spPr>
          <a:xfrm>
            <a:off x="8698901" y="4894989"/>
            <a:ext cx="1504968" cy="515719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  <a:t>Betrieb</a:t>
            </a:r>
            <a:br>
              <a:rPr kumimoji="0" lang="de-CH" sz="1200" b="1" i="0" u="none" strike="noStrike" kern="1200" cap="none" spc="-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</a:br>
            <a:r>
              <a:rPr kumimoji="0" lang="de-CH" sz="1200" b="0" i="0" u="none" strike="noStrike" kern="1200" cap="none" spc="-1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/>
                <a:ea typeface="+mn-ea"/>
                <a:cs typeface="Segoe UI Bold"/>
              </a:rPr>
              <a:t>Exploitation</a:t>
            </a:r>
            <a:endParaRPr kumimoji="0" lang="de-CH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4" name="Gleichschenkliges Dreieck 36">
            <a:extLst>
              <a:ext uri="{FF2B5EF4-FFF2-40B4-BE49-F238E27FC236}">
                <a16:creationId xmlns:a16="http://schemas.microsoft.com/office/drawing/2014/main" id="{62DA774F-79FA-939D-5E0F-173E599C4547}"/>
              </a:ext>
            </a:extLst>
          </p:cNvPr>
          <p:cNvSpPr/>
          <p:nvPr/>
        </p:nvSpPr>
        <p:spPr>
          <a:xfrm rot="10800000">
            <a:off x="4813305" y="5120351"/>
            <a:ext cx="268818" cy="30015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CH" sz="18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Gleichschenkliges Dreieck 36">
            <a:extLst>
              <a:ext uri="{FF2B5EF4-FFF2-40B4-BE49-F238E27FC236}">
                <a16:creationId xmlns:a16="http://schemas.microsoft.com/office/drawing/2014/main" id="{484ADE42-18E2-47CC-8F20-009A07054FB2}"/>
              </a:ext>
            </a:extLst>
          </p:cNvPr>
          <p:cNvSpPr/>
          <p:nvPr/>
        </p:nvSpPr>
        <p:spPr>
          <a:xfrm rot="10800000">
            <a:off x="8462242" y="5159285"/>
            <a:ext cx="268818" cy="30015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CH" sz="18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CAB86FF-5D1C-0B26-E690-8557EC20D0D3}"/>
              </a:ext>
            </a:extLst>
          </p:cNvPr>
          <p:cNvSpPr txBox="1"/>
          <p:nvPr/>
        </p:nvSpPr>
        <p:spPr>
          <a:xfrm rot="16200000">
            <a:off x="4844220" y="5773734"/>
            <a:ext cx="852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2026</a:t>
            </a:r>
            <a:endParaRPr kumimoji="0" lang="de-CH" sz="1200" b="0" i="0" u="none" strike="noStrike" kern="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6" name="Textfeld 15">
            <a:extLst>
              <a:ext uri="{FF2B5EF4-FFF2-40B4-BE49-F238E27FC236}">
                <a16:creationId xmlns:a16="http://schemas.microsoft.com/office/drawing/2014/main" id="{DB070DCA-FF18-1A12-1A57-B1B226FF4FB4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1C6B85"/>
                </a:solidFill>
                <a:latin typeface="Segoe UI"/>
              </a:rPr>
              <a:t>Roadmap</a:t>
            </a:r>
          </a:p>
          <a:p>
            <a:r>
              <a:rPr lang="de-CH" b="1" i="1">
                <a:solidFill>
                  <a:srgbClr val="1C6B85"/>
                </a:solidFill>
                <a:latin typeface="Segoe UI"/>
              </a:rPr>
              <a:t>La </a:t>
            </a:r>
            <a:r>
              <a:rPr lang="de-CH" b="1" i="1" err="1">
                <a:solidFill>
                  <a:srgbClr val="1C6B85"/>
                </a:solidFill>
                <a:latin typeface="Segoe UI"/>
              </a:rPr>
              <a:t>feuille</a:t>
            </a:r>
            <a:r>
              <a:rPr lang="de-CH" b="1" i="1">
                <a:solidFill>
                  <a:srgbClr val="1C6B85"/>
                </a:solidFill>
                <a:latin typeface="Segoe UI"/>
              </a:rPr>
              <a:t> de route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79613520-2194-9406-4FFF-BE9AE73D37E9}"/>
              </a:ext>
            </a:extLst>
          </p:cNvPr>
          <p:cNvSpPr/>
          <p:nvPr/>
        </p:nvSpPr>
        <p:spPr>
          <a:xfrm>
            <a:off x="540360" y="533520"/>
            <a:ext cx="11103480" cy="5412600"/>
          </a:xfrm>
          <a:custGeom>
            <a:avLst/>
            <a:gdLst>
              <a:gd name="textAreaLeft" fmla="*/ 0 w 11103480"/>
              <a:gd name="textAreaRight" fmla="*/ 11109240 w 11103480"/>
              <a:gd name="textAreaTop" fmla="*/ 0 h 5412600"/>
              <a:gd name="textAreaBottom" fmla="*/ 5418360 h 541260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noFill/>
          <a:ln w="12700">
            <a:solidFill>
              <a:srgbClr val="9AD2D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1030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1E5B6-1758-291A-5885-754040D94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7">
            <a:extLst>
              <a:ext uri="{FF2B5EF4-FFF2-40B4-BE49-F238E27FC236}">
                <a16:creationId xmlns:a16="http://schemas.microsoft.com/office/drawing/2014/main" id="{48339ADE-21F3-2533-1BD7-570CB62D5BDC}"/>
              </a:ext>
            </a:extLst>
          </p:cNvPr>
          <p:cNvSpPr txBox="1">
            <a:spLocks/>
          </p:cNvSpPr>
          <p:nvPr/>
        </p:nvSpPr>
        <p:spPr>
          <a:xfrm>
            <a:off x="11444503" y="6372575"/>
            <a:ext cx="205104" cy="119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 spc="0" baseline="0">
                <a:solidFill>
                  <a:srgbClr val="1C6B85"/>
                </a:solidFill>
                <a:latin typeface="Arial"/>
                <a:cs typeface="Arial"/>
              </a:defRPr>
            </a:lvl1pPr>
          </a:lstStyle>
          <a:p>
            <a:pPr marL="38100" algn="r">
              <a:lnSpc>
                <a:spcPts val="955"/>
              </a:lnSpc>
            </a:pPr>
            <a:fld id="{81D60167-4931-47E6-BA6A-407CBD079E47}" type="slidenum">
              <a:rPr lang="de-CH" sz="800" smtClean="0">
                <a:latin typeface="Segoe UI" panose="020B0502040204020203" pitchFamily="34" charset="0"/>
                <a:cs typeface="Segoe UI" panose="020B0502040204020203" pitchFamily="34" charset="0"/>
              </a:rPr>
              <a:pPr marL="38100" algn="r">
                <a:lnSpc>
                  <a:spcPts val="955"/>
                </a:lnSpc>
              </a:pPr>
              <a:t>17</a:t>
            </a:fld>
            <a:endParaRPr lang="de-CH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hteck 61">
            <a:extLst>
              <a:ext uri="{FF2B5EF4-FFF2-40B4-BE49-F238E27FC236}">
                <a16:creationId xmlns:a16="http://schemas.microsoft.com/office/drawing/2014/main" id="{0A55DFFE-72E3-3188-F71E-F1751650F6CF}"/>
              </a:ext>
            </a:extLst>
          </p:cNvPr>
          <p:cNvSpPr/>
          <p:nvPr/>
        </p:nvSpPr>
        <p:spPr>
          <a:xfrm>
            <a:off x="540270" y="4502018"/>
            <a:ext cx="10930495" cy="1452813"/>
          </a:xfrm>
          <a:prstGeom prst="rect">
            <a:avLst/>
          </a:prstGeom>
          <a:gradFill flip="none" rotWithShape="1">
            <a:gsLst>
              <a:gs pos="0">
                <a:srgbClr val="1C6B85"/>
              </a:gs>
              <a:gs pos="54000">
                <a:srgbClr val="77A6B6">
                  <a:shade val="67500"/>
                  <a:satMod val="115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AA6DDD9-C686-353B-F316-12A91DF06176}"/>
              </a:ext>
            </a:extLst>
          </p:cNvPr>
          <p:cNvCxnSpPr>
            <a:cxnSpLocks/>
          </p:cNvCxnSpPr>
          <p:nvPr/>
        </p:nvCxnSpPr>
        <p:spPr>
          <a:xfrm>
            <a:off x="5225312" y="2036751"/>
            <a:ext cx="0" cy="3918080"/>
          </a:xfrm>
          <a:prstGeom prst="line">
            <a:avLst/>
          </a:prstGeom>
          <a:ln w="12700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6098ACD-760E-B0ED-1D7A-8E31AF5395F6}"/>
              </a:ext>
            </a:extLst>
          </p:cNvPr>
          <p:cNvCxnSpPr>
            <a:cxnSpLocks/>
          </p:cNvCxnSpPr>
          <p:nvPr/>
        </p:nvCxnSpPr>
        <p:spPr>
          <a:xfrm>
            <a:off x="3395705" y="2555465"/>
            <a:ext cx="0" cy="3399366"/>
          </a:xfrm>
          <a:prstGeom prst="line">
            <a:avLst/>
          </a:prstGeom>
          <a:ln w="12700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eck 62">
            <a:extLst>
              <a:ext uri="{FF2B5EF4-FFF2-40B4-BE49-F238E27FC236}">
                <a16:creationId xmlns:a16="http://schemas.microsoft.com/office/drawing/2014/main" id="{DA9E3D1D-37DC-C907-86E3-DBDDF9D54C95}"/>
              </a:ext>
            </a:extLst>
          </p:cNvPr>
          <p:cNvSpPr/>
          <p:nvPr/>
        </p:nvSpPr>
        <p:spPr>
          <a:xfrm>
            <a:off x="6026093" y="2520636"/>
            <a:ext cx="1021832" cy="1138324"/>
          </a:xfrm>
          <a:prstGeom prst="rect">
            <a:avLst/>
          </a:prstGeom>
          <a:solidFill>
            <a:srgbClr val="1C6B85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numCol="1" spc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SWISSGEO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T2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6" name="Rechteck 62">
            <a:extLst>
              <a:ext uri="{FF2B5EF4-FFF2-40B4-BE49-F238E27FC236}">
                <a16:creationId xmlns:a16="http://schemas.microsoft.com/office/drawing/2014/main" id="{0A77A6E2-42EF-E580-53BE-A6E8CCBF6DC6}"/>
              </a:ext>
            </a:extLst>
          </p:cNvPr>
          <p:cNvSpPr/>
          <p:nvPr/>
        </p:nvSpPr>
        <p:spPr>
          <a:xfrm>
            <a:off x="4215717" y="2973052"/>
            <a:ext cx="1021832" cy="466708"/>
          </a:xfrm>
          <a:prstGeom prst="rect">
            <a:avLst/>
          </a:prstGeom>
          <a:solidFill>
            <a:srgbClr val="1C6B85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numCol="1" spc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SWISSGEO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T1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8" name="Rechteck 62">
            <a:extLst>
              <a:ext uri="{FF2B5EF4-FFF2-40B4-BE49-F238E27FC236}">
                <a16:creationId xmlns:a16="http://schemas.microsoft.com/office/drawing/2014/main" id="{6927028C-41D2-7971-5836-C23F50300021}"/>
              </a:ext>
            </a:extLst>
          </p:cNvPr>
          <p:cNvSpPr/>
          <p:nvPr/>
        </p:nvSpPr>
        <p:spPr>
          <a:xfrm>
            <a:off x="4215717" y="3430239"/>
            <a:ext cx="1021832" cy="1100188"/>
          </a:xfrm>
          <a:prstGeom prst="rect">
            <a:avLst/>
          </a:prstGeom>
          <a:solidFill>
            <a:srgbClr val="A4C4CE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" name="Rechteck 62">
            <a:extLst>
              <a:ext uri="{FF2B5EF4-FFF2-40B4-BE49-F238E27FC236}">
                <a16:creationId xmlns:a16="http://schemas.microsoft.com/office/drawing/2014/main" id="{B248C78B-3AF2-D266-159B-2CE209C95DE3}"/>
              </a:ext>
            </a:extLst>
          </p:cNvPr>
          <p:cNvSpPr/>
          <p:nvPr/>
        </p:nvSpPr>
        <p:spPr>
          <a:xfrm>
            <a:off x="6026093" y="3592255"/>
            <a:ext cx="1023689" cy="919128"/>
          </a:xfrm>
          <a:prstGeom prst="rect">
            <a:avLst/>
          </a:prstGeom>
          <a:solidFill>
            <a:srgbClr val="A4C4CE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" name="Rechteck 61">
            <a:extLst>
              <a:ext uri="{FF2B5EF4-FFF2-40B4-BE49-F238E27FC236}">
                <a16:creationId xmlns:a16="http://schemas.microsoft.com/office/drawing/2014/main" id="{A4AC9A76-5572-0823-B9D5-103DC854861F}"/>
              </a:ext>
            </a:extLst>
          </p:cNvPr>
          <p:cNvSpPr/>
          <p:nvPr/>
        </p:nvSpPr>
        <p:spPr>
          <a:xfrm>
            <a:off x="889687" y="4530427"/>
            <a:ext cx="369332" cy="1424404"/>
          </a:xfrm>
          <a:prstGeom prst="rect">
            <a:avLst/>
          </a:prstGeom>
          <a:solidFill>
            <a:srgbClr val="1C6B85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    </a:t>
            </a:r>
            <a:r>
              <a: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Prototyping</a:t>
            </a: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B0BA2BA-3C1A-2F92-F765-70F5098AE625}"/>
              </a:ext>
            </a:extLst>
          </p:cNvPr>
          <p:cNvSpPr txBox="1"/>
          <p:nvPr/>
        </p:nvSpPr>
        <p:spPr>
          <a:xfrm rot="16200000">
            <a:off x="3116630" y="4662868"/>
            <a:ext cx="80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2026</a:t>
            </a:r>
            <a:endParaRPr kumimoji="0" lang="de-CH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274913F-0DF7-2838-0D6F-F5E4D2ECDEA9}"/>
              </a:ext>
            </a:extLst>
          </p:cNvPr>
          <p:cNvSpPr txBox="1"/>
          <p:nvPr/>
        </p:nvSpPr>
        <p:spPr>
          <a:xfrm rot="16200000">
            <a:off x="4913577" y="460637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2027</a:t>
            </a:r>
            <a:endParaRPr kumimoji="0" lang="de-CH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23" name="Rechteck 62">
            <a:extLst>
              <a:ext uri="{FF2B5EF4-FFF2-40B4-BE49-F238E27FC236}">
                <a16:creationId xmlns:a16="http://schemas.microsoft.com/office/drawing/2014/main" id="{27A925BE-3CA8-6DEE-F825-F5E8719D2D00}"/>
              </a:ext>
            </a:extLst>
          </p:cNvPr>
          <p:cNvSpPr/>
          <p:nvPr/>
        </p:nvSpPr>
        <p:spPr>
          <a:xfrm>
            <a:off x="540270" y="3401818"/>
            <a:ext cx="2860260" cy="1100188"/>
          </a:xfrm>
          <a:prstGeom prst="rect">
            <a:avLst/>
          </a:prstGeom>
          <a:solidFill>
            <a:srgbClr val="E1EBED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b">
            <a:noAutofit/>
          </a:bodyPr>
          <a:lstStyle/>
          <a:p>
            <a:pPr marL="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600" b="1" i="0" u="none" strike="noStrike" kern="120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	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geodienste.ch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  <a:p>
            <a:pPr marL="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geocat.ch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  <a:p>
            <a:pPr marL="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1C6B85"/>
                </a:solidFill>
                <a:effectLst/>
                <a:uLnTx/>
                <a:uFillTx/>
                <a:latin typeface="Segoe UI Bold" panose="020B0802040204020203" pitchFamily="34" charset="0"/>
                <a:ea typeface="+mn-ea"/>
                <a:cs typeface="Segoe UI Bold" panose="020B0802040204020203" pitchFamily="34" charset="0"/>
              </a:rPr>
              <a:t>geo.admin.ch</a:t>
            </a:r>
          </a:p>
          <a:p>
            <a:pPr marL="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1C6B85"/>
              </a:solidFill>
              <a:effectLst/>
              <a:uLnTx/>
              <a:uFillTx/>
              <a:latin typeface="Segoe UI Bold" panose="020B0802040204020203" pitchFamily="34" charset="0"/>
              <a:ea typeface="+mn-ea"/>
              <a:cs typeface="Segoe UI Bold" panose="020B0802040204020203" pitchFamily="34" charset="0"/>
            </a:endParaRP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FA014A30-E50C-361C-D1BE-6FB25E0582F8}"/>
              </a:ext>
            </a:extLst>
          </p:cNvPr>
          <p:cNvCxnSpPr>
            <a:cxnSpLocks/>
          </p:cNvCxnSpPr>
          <p:nvPr/>
        </p:nvCxnSpPr>
        <p:spPr>
          <a:xfrm>
            <a:off x="540270" y="3425383"/>
            <a:ext cx="367062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84">
            <a:extLst>
              <a:ext uri="{FF2B5EF4-FFF2-40B4-BE49-F238E27FC236}">
                <a16:creationId xmlns:a16="http://schemas.microsoft.com/office/drawing/2014/main" id="{B5435D23-F1AC-66B7-D06F-D19CDCEFBBE3}"/>
              </a:ext>
            </a:extLst>
          </p:cNvPr>
          <p:cNvSpPr/>
          <p:nvPr/>
        </p:nvSpPr>
        <p:spPr>
          <a:xfrm>
            <a:off x="4147436" y="2514600"/>
            <a:ext cx="13258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1" u="none" strike="noStrike" kern="1200" cap="none" spc="0" normalizeH="0" baseline="0" noProof="0" err="1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Incrémentation</a:t>
            </a:r>
            <a:r>
              <a:rPr kumimoji="0" lang="de-CH" sz="1200" b="1" i="1" u="none" strike="noStrike" kern="1200" cap="none" spc="0" normalizeH="0" baseline="0" noProof="0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du </a:t>
            </a:r>
            <a:r>
              <a:rPr kumimoji="0" lang="de-CH" sz="1200" b="1" i="1" u="none" strike="noStrike" kern="1200" cap="none" spc="0" normalizeH="0" baseline="0" noProof="0" err="1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produit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srgbClr val="D4311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0" name="Rechteck 62">
            <a:extLst>
              <a:ext uri="{FF2B5EF4-FFF2-40B4-BE49-F238E27FC236}">
                <a16:creationId xmlns:a16="http://schemas.microsoft.com/office/drawing/2014/main" id="{AB644420-5D03-6AE6-C1B0-F301E4D86713}"/>
              </a:ext>
            </a:extLst>
          </p:cNvPr>
          <p:cNvSpPr/>
          <p:nvPr/>
        </p:nvSpPr>
        <p:spPr>
          <a:xfrm>
            <a:off x="7840185" y="3857787"/>
            <a:ext cx="1021832" cy="672640"/>
          </a:xfrm>
          <a:prstGeom prst="rect">
            <a:avLst/>
          </a:prstGeom>
          <a:solidFill>
            <a:srgbClr val="A4C4CE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Rechteck 62">
            <a:extLst>
              <a:ext uri="{FF2B5EF4-FFF2-40B4-BE49-F238E27FC236}">
                <a16:creationId xmlns:a16="http://schemas.microsoft.com/office/drawing/2014/main" id="{5E344F53-1484-7F5E-F576-50C2B2FC1669}"/>
              </a:ext>
            </a:extLst>
          </p:cNvPr>
          <p:cNvSpPr/>
          <p:nvPr/>
        </p:nvSpPr>
        <p:spPr>
          <a:xfrm>
            <a:off x="7840185" y="2082490"/>
            <a:ext cx="1021832" cy="1837219"/>
          </a:xfrm>
          <a:prstGeom prst="rect">
            <a:avLst/>
          </a:prstGeom>
          <a:solidFill>
            <a:srgbClr val="1C6B85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numCol="1" spc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SWISSGEO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T3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" name="Rechteck 62">
            <a:extLst>
              <a:ext uri="{FF2B5EF4-FFF2-40B4-BE49-F238E27FC236}">
                <a16:creationId xmlns:a16="http://schemas.microsoft.com/office/drawing/2014/main" id="{E7DADF4C-8703-9F91-E5EE-C5A723D7DCC0}"/>
              </a:ext>
            </a:extLst>
          </p:cNvPr>
          <p:cNvSpPr/>
          <p:nvPr/>
        </p:nvSpPr>
        <p:spPr>
          <a:xfrm>
            <a:off x="9652420" y="1634838"/>
            <a:ext cx="1021832" cy="2864192"/>
          </a:xfrm>
          <a:prstGeom prst="rect">
            <a:avLst/>
          </a:prstGeom>
          <a:solidFill>
            <a:srgbClr val="1C6B85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numCol="1" spc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SWISSGEO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T4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A6982CAF-985C-0E7D-AFC3-10ABBD461D3C}"/>
              </a:ext>
            </a:extLst>
          </p:cNvPr>
          <p:cNvCxnSpPr>
            <a:cxnSpLocks/>
          </p:cNvCxnSpPr>
          <p:nvPr/>
        </p:nvCxnSpPr>
        <p:spPr>
          <a:xfrm>
            <a:off x="7047161" y="2036751"/>
            <a:ext cx="0" cy="3918080"/>
          </a:xfrm>
          <a:prstGeom prst="line">
            <a:avLst/>
          </a:prstGeom>
          <a:ln w="12700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5A0A756B-DBAC-D862-7BED-94AA73E945A3}"/>
              </a:ext>
            </a:extLst>
          </p:cNvPr>
          <p:cNvCxnSpPr>
            <a:cxnSpLocks/>
          </p:cNvCxnSpPr>
          <p:nvPr/>
        </p:nvCxnSpPr>
        <p:spPr>
          <a:xfrm>
            <a:off x="8869010" y="2082490"/>
            <a:ext cx="0" cy="3872341"/>
          </a:xfrm>
          <a:prstGeom prst="line">
            <a:avLst/>
          </a:prstGeom>
          <a:ln w="12700">
            <a:solidFill>
              <a:srgbClr val="E1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84">
            <a:extLst>
              <a:ext uri="{FF2B5EF4-FFF2-40B4-BE49-F238E27FC236}">
                <a16:creationId xmlns:a16="http://schemas.microsoft.com/office/drawing/2014/main" id="{62E5B846-3887-543A-26C2-A579B9D732C3}"/>
              </a:ext>
            </a:extLst>
          </p:cNvPr>
          <p:cNvSpPr/>
          <p:nvPr/>
        </p:nvSpPr>
        <p:spPr>
          <a:xfrm>
            <a:off x="1697869" y="2971800"/>
            <a:ext cx="1111366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Produkt-inkrement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D4311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3" name="Textfeld 84">
            <a:extLst>
              <a:ext uri="{FF2B5EF4-FFF2-40B4-BE49-F238E27FC236}">
                <a16:creationId xmlns:a16="http://schemas.microsoft.com/office/drawing/2014/main" id="{5417517A-0A71-3C27-BCCF-C4FB78B00B11}"/>
              </a:ext>
            </a:extLst>
          </p:cNvPr>
          <p:cNvSpPr/>
          <p:nvPr/>
        </p:nvSpPr>
        <p:spPr>
          <a:xfrm>
            <a:off x="5946014" y="2057400"/>
            <a:ext cx="137443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Produkt-</a:t>
            </a:r>
            <a:b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inkrement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D4311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4" name="Textfeld 84">
            <a:extLst>
              <a:ext uri="{FF2B5EF4-FFF2-40B4-BE49-F238E27FC236}">
                <a16:creationId xmlns:a16="http://schemas.microsoft.com/office/drawing/2014/main" id="{EBD564C2-06C1-2941-68FA-1FE356DDBAA9}"/>
              </a:ext>
            </a:extLst>
          </p:cNvPr>
          <p:cNvSpPr/>
          <p:nvPr/>
        </p:nvSpPr>
        <p:spPr>
          <a:xfrm>
            <a:off x="7744012" y="1600200"/>
            <a:ext cx="1379826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1" u="none" strike="noStrike" kern="1200" cap="none" spc="0" normalizeH="0" baseline="0" noProof="0" err="1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Incrémentation</a:t>
            </a:r>
            <a:r>
              <a:rPr kumimoji="0" lang="de-CH" sz="1200" b="1" i="1" u="none" strike="noStrike" kern="1200" cap="none" spc="0" normalizeH="0" baseline="0" noProof="0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du </a:t>
            </a:r>
            <a:r>
              <a:rPr kumimoji="0" lang="de-CH" sz="1200" b="1" i="1" u="none" strike="noStrike" kern="1200" cap="none" spc="0" normalizeH="0" baseline="0" noProof="0" err="1">
                <a:ln>
                  <a:noFill/>
                </a:ln>
                <a:solidFill>
                  <a:srgbClr val="D4311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produit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srgbClr val="D4311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25D814F0-E773-4BFB-1A1B-7774F07216C3}"/>
              </a:ext>
            </a:extLst>
          </p:cNvPr>
          <p:cNvCxnSpPr>
            <a:cxnSpLocks/>
          </p:cNvCxnSpPr>
          <p:nvPr/>
        </p:nvCxnSpPr>
        <p:spPr>
          <a:xfrm>
            <a:off x="4215717" y="2986585"/>
            <a:ext cx="1815726" cy="78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70E56084-4061-3159-7FF2-7C3D5E9C6854}"/>
              </a:ext>
            </a:extLst>
          </p:cNvPr>
          <p:cNvCxnSpPr>
            <a:cxnSpLocks/>
          </p:cNvCxnSpPr>
          <p:nvPr/>
        </p:nvCxnSpPr>
        <p:spPr>
          <a:xfrm>
            <a:off x="6026093" y="2520475"/>
            <a:ext cx="180446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A5395E8B-0B4D-4539-DFA8-23BF0C738CDD}"/>
              </a:ext>
            </a:extLst>
          </p:cNvPr>
          <p:cNvCxnSpPr>
            <a:cxnSpLocks/>
          </p:cNvCxnSpPr>
          <p:nvPr/>
        </p:nvCxnSpPr>
        <p:spPr>
          <a:xfrm>
            <a:off x="7846509" y="2063262"/>
            <a:ext cx="180446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hteck 62">
            <a:extLst>
              <a:ext uri="{FF2B5EF4-FFF2-40B4-BE49-F238E27FC236}">
                <a16:creationId xmlns:a16="http://schemas.microsoft.com/office/drawing/2014/main" id="{273EEAE4-29D7-99EF-8845-9D1EF0B47F12}"/>
              </a:ext>
            </a:extLst>
          </p:cNvPr>
          <p:cNvSpPr/>
          <p:nvPr/>
        </p:nvSpPr>
        <p:spPr>
          <a:xfrm>
            <a:off x="1847861" y="4953000"/>
            <a:ext cx="1021832" cy="46670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</a:t>
            </a: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rototype</a:t>
            </a: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31A878D1-A93E-2102-4C40-F88BDCB35E5C}"/>
              </a:ext>
            </a:extLst>
          </p:cNvPr>
          <p:cNvCxnSpPr>
            <a:cxnSpLocks/>
          </p:cNvCxnSpPr>
          <p:nvPr/>
        </p:nvCxnSpPr>
        <p:spPr>
          <a:xfrm>
            <a:off x="1835161" y="5451759"/>
            <a:ext cx="189026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84">
            <a:extLst>
              <a:ext uri="{FF2B5EF4-FFF2-40B4-BE49-F238E27FC236}">
                <a16:creationId xmlns:a16="http://schemas.microsoft.com/office/drawing/2014/main" id="{46AE548B-6BF7-52F4-073F-1BCEC386D5BF}"/>
              </a:ext>
            </a:extLst>
          </p:cNvPr>
          <p:cNvSpPr/>
          <p:nvPr/>
        </p:nvSpPr>
        <p:spPr>
          <a:xfrm>
            <a:off x="1745627" y="5461432"/>
            <a:ext cx="1111366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Erkenntnisse übertragen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D2D5596A-4D73-957B-A70F-7FCF1184E20F}"/>
              </a:ext>
            </a:extLst>
          </p:cNvPr>
          <p:cNvCxnSpPr>
            <a:cxnSpLocks/>
          </p:cNvCxnSpPr>
          <p:nvPr/>
        </p:nvCxnSpPr>
        <p:spPr>
          <a:xfrm flipV="1">
            <a:off x="4747260" y="3439760"/>
            <a:ext cx="0" cy="205924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feld 84">
            <a:extLst>
              <a:ext uri="{FF2B5EF4-FFF2-40B4-BE49-F238E27FC236}">
                <a16:creationId xmlns:a16="http://schemas.microsoft.com/office/drawing/2014/main" id="{CB9F3D55-0817-F1AD-BA93-F7F2FCF558C7}"/>
              </a:ext>
            </a:extLst>
          </p:cNvPr>
          <p:cNvSpPr/>
          <p:nvPr/>
        </p:nvSpPr>
        <p:spPr>
          <a:xfrm>
            <a:off x="3395705" y="4572000"/>
            <a:ext cx="1349185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Transférer</a:t>
            </a: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les</a:t>
            </a: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connaissances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56" name="Gerade Verbindung mit Pfeil 55">
            <a:extLst>
              <a:ext uri="{FF2B5EF4-FFF2-40B4-BE49-F238E27FC236}">
                <a16:creationId xmlns:a16="http://schemas.microsoft.com/office/drawing/2014/main" id="{3E59C8D6-0F27-80DE-7ACB-C028A945855C}"/>
              </a:ext>
            </a:extLst>
          </p:cNvPr>
          <p:cNvCxnSpPr>
            <a:cxnSpLocks/>
          </p:cNvCxnSpPr>
          <p:nvPr/>
        </p:nvCxnSpPr>
        <p:spPr>
          <a:xfrm>
            <a:off x="540270" y="4502006"/>
            <a:ext cx="10979785" cy="9377"/>
          </a:xfrm>
          <a:prstGeom prst="straightConnector1">
            <a:avLst/>
          </a:prstGeom>
          <a:ln w="57150">
            <a:solidFill>
              <a:srgbClr val="1C6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60">
            <a:extLst>
              <a:ext uri="{FF2B5EF4-FFF2-40B4-BE49-F238E27FC236}">
                <a16:creationId xmlns:a16="http://schemas.microsoft.com/office/drawing/2014/main" id="{EFA38F01-8BD0-269E-BD2E-41B67764B4AC}"/>
              </a:ext>
            </a:extLst>
          </p:cNvPr>
          <p:cNvSpPr txBox="1"/>
          <p:nvPr/>
        </p:nvSpPr>
        <p:spPr>
          <a:xfrm rot="16200000">
            <a:off x="945688" y="4716393"/>
            <a:ext cx="101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0" cap="none" spc="0" normalizeH="0" baseline="0" noProof="0">
                <a:ln>
                  <a:noFill/>
                </a:ln>
                <a:solidFill>
                  <a:srgbClr val="A4C4CE"/>
                </a:solidFill>
                <a:effectLst/>
                <a:uLnTx/>
                <a:uFillTx/>
                <a:latin typeface="Segoe UI Bold" panose="020B0802040204020203" pitchFamily="34" charset="0"/>
                <a:cs typeface="Segoe UI Bold" panose="020B0802040204020203" pitchFamily="34" charset="0"/>
              </a:rPr>
              <a:t>–</a:t>
            </a: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A4C4CE"/>
                </a:solidFill>
                <a:effectLst/>
                <a:uLnTx/>
                <a:uFillTx/>
                <a:latin typeface="Segoe UI Bold" panose="020B0802040204020203" pitchFamily="34" charset="0"/>
                <a:ea typeface="Segoe UI Black" panose="020B0A02040204020203" pitchFamily="34" charset="0"/>
                <a:cs typeface="Segoe UI Bold" panose="020B0802040204020203" pitchFamily="34" charset="0"/>
              </a:rPr>
              <a:t> 2025</a:t>
            </a:r>
            <a:endParaRPr kumimoji="0" lang="de-CH" sz="1800" b="0" i="0" u="none" strike="noStrike" kern="0" cap="none" spc="0" normalizeH="0" baseline="0" noProof="0">
              <a:ln>
                <a:noFill/>
              </a:ln>
              <a:solidFill>
                <a:srgbClr val="A4C4CE"/>
              </a:solidFill>
              <a:effectLst/>
              <a:uLnTx/>
              <a:uFillTx/>
              <a:latin typeface="Segoe UI Bold" panose="020B0802040204020203" pitchFamily="34" charset="0"/>
              <a:ea typeface="Segoe UI Black" panose="020B0A02040204020203" pitchFamily="34" charset="0"/>
              <a:cs typeface="Segoe UI Bold" panose="020B0802040204020203" pitchFamily="34" charset="0"/>
            </a:endParaRPr>
          </a:p>
        </p:txBody>
      </p: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7C8E6B23-7B3D-0EAC-29B4-EDE9F85A131A}"/>
              </a:ext>
            </a:extLst>
          </p:cNvPr>
          <p:cNvCxnSpPr/>
          <p:nvPr/>
        </p:nvCxnSpPr>
        <p:spPr>
          <a:xfrm>
            <a:off x="6118860" y="2994423"/>
            <a:ext cx="8382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55386198-8E2A-DA2D-7B14-BE7033A42BEF}"/>
              </a:ext>
            </a:extLst>
          </p:cNvPr>
          <p:cNvCxnSpPr>
            <a:cxnSpLocks/>
          </p:cNvCxnSpPr>
          <p:nvPr/>
        </p:nvCxnSpPr>
        <p:spPr>
          <a:xfrm>
            <a:off x="7915388" y="2522816"/>
            <a:ext cx="914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E2103679-688C-1ED5-C8C0-1DF3C14F54A6}"/>
              </a:ext>
            </a:extLst>
          </p:cNvPr>
          <p:cNvCxnSpPr>
            <a:cxnSpLocks/>
          </p:cNvCxnSpPr>
          <p:nvPr/>
        </p:nvCxnSpPr>
        <p:spPr>
          <a:xfrm>
            <a:off x="9703505" y="2066801"/>
            <a:ext cx="914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hteck 62">
            <a:extLst>
              <a:ext uri="{FF2B5EF4-FFF2-40B4-BE49-F238E27FC236}">
                <a16:creationId xmlns:a16="http://schemas.microsoft.com/office/drawing/2014/main" id="{B2A935DD-43FC-A821-3454-15E9AD7A58E9}"/>
              </a:ext>
            </a:extLst>
          </p:cNvPr>
          <p:cNvSpPr/>
          <p:nvPr/>
        </p:nvSpPr>
        <p:spPr>
          <a:xfrm>
            <a:off x="3716461" y="5032300"/>
            <a:ext cx="1021832" cy="46670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</a:t>
            </a:r>
            <a:r>
              <a:rPr kumimoji="0" lang="de-CH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rototype</a:t>
            </a:r>
            <a:r>
              <a:rPr kumimoji="0" lang="de-CH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B4F1AB1-9443-8E15-03F7-A6638228CF64}"/>
              </a:ext>
            </a:extLst>
          </p:cNvPr>
          <p:cNvSpPr/>
          <p:nvPr/>
        </p:nvSpPr>
        <p:spPr>
          <a:xfrm>
            <a:off x="540270" y="533400"/>
            <a:ext cx="11109325" cy="5418455"/>
          </a:xfrm>
          <a:custGeom>
            <a:avLst/>
            <a:gdLst/>
            <a:ahLst/>
            <a:cxnLst/>
            <a:rect l="l" t="t" r="r" b="b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noFill/>
          <a:ln w="12700">
            <a:solidFill>
              <a:srgbClr val="9AD2D6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feld 15">
            <a:extLst>
              <a:ext uri="{FF2B5EF4-FFF2-40B4-BE49-F238E27FC236}">
                <a16:creationId xmlns:a16="http://schemas.microsoft.com/office/drawing/2014/main" id="{BCDF9F31-1D33-D0A6-4C0C-01FD0492A42F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err="1">
                <a:solidFill>
                  <a:srgbClr val="266273"/>
                </a:solidFill>
                <a:latin typeface="Segoe UI Bold"/>
                <a:ea typeface="Segoe UI Black"/>
              </a:rPr>
              <a:t>Transitionsplan</a:t>
            </a:r>
            <a:endParaRPr lang="de-CH" b="1">
              <a:solidFill>
                <a:srgbClr val="1C6B85"/>
              </a:solidFill>
              <a:latin typeface="Segoe UI"/>
            </a:endParaRPr>
          </a:p>
          <a:p>
            <a:r>
              <a:rPr lang="fr-FR" b="1" i="1">
                <a:solidFill>
                  <a:srgbClr val="266273"/>
                </a:solidFill>
                <a:latin typeface="Segoe UI Semibold"/>
                <a:ea typeface="Segoe UI Black"/>
              </a:rPr>
              <a:t>Plan de transition</a:t>
            </a:r>
            <a:endParaRPr lang="de-CH" b="1" i="1">
              <a:solidFill>
                <a:srgbClr val="1C6B85"/>
              </a:solidFill>
              <a:latin typeface="Segoe UI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F2AA8D45-469A-102B-6AD6-7D11F1A29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962" y="3021898"/>
            <a:ext cx="1447486" cy="1447486"/>
          </a:xfrm>
          <a:prstGeom prst="rect">
            <a:avLst/>
          </a:prstGeom>
          <a:effectLst>
            <a:glow rad="723900">
              <a:srgbClr val="D3E0E4">
                <a:alpha val="35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136078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rafik 619"/>
          <p:cNvPicPr/>
          <p:nvPr/>
        </p:nvPicPr>
        <p:blipFill>
          <a:blip r:embed="rId3"/>
          <a:stretch/>
        </p:blipFill>
        <p:spPr>
          <a:xfrm>
            <a:off x="4748969" y="1210520"/>
            <a:ext cx="6774902" cy="4613061"/>
          </a:xfrm>
          <a:prstGeom prst="rect">
            <a:avLst/>
          </a:prstGeom>
          <a:noFill/>
          <a:ln w="38160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57E9421D-8062-4D1E-B0D2-7B4FAE9914E2}"/>
              </a:ext>
            </a:extLst>
          </p:cNvPr>
          <p:cNvSpPr/>
          <p:nvPr/>
        </p:nvSpPr>
        <p:spPr>
          <a:xfrm>
            <a:off x="1066680" y="1637880"/>
            <a:ext cx="3153107" cy="31870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 consists of three fundamental domains:</a:t>
            </a:r>
          </a:p>
          <a:p>
            <a:pPr marL="349380" indent="-34290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+mj-lt"/>
              <a:buAutoNum type="arabicPeriod"/>
            </a:pP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user interface domain with web applications and editorial content;</a:t>
            </a:r>
          </a:p>
          <a:p>
            <a:pPr marL="349380" indent="-34290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+mj-lt"/>
              <a:buAutoNum type="arabicPeriod"/>
            </a:pP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 inventory domain with data and services (e.g. inventories of data, services and platforms);</a:t>
            </a:r>
          </a:p>
          <a:p>
            <a:pPr marL="349380" indent="-34290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+mj-lt"/>
              <a:buAutoNum type="arabicPeriod"/>
            </a:pP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geodata and </a:t>
            </a:r>
            <a:r>
              <a:rPr lang="en-US" sz="16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geoservices</a:t>
            </a: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domain that holds and publishes </a:t>
            </a:r>
            <a:r>
              <a:rPr lang="en-US" sz="16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geodatasets</a:t>
            </a:r>
            <a:r>
              <a:rPr lang="en-US" sz="16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de-CH" sz="16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feld 15">
            <a:extLst>
              <a:ext uri="{FF2B5EF4-FFF2-40B4-BE49-F238E27FC236}">
                <a16:creationId xmlns:a16="http://schemas.microsoft.com/office/drawing/2014/main" id="{511A6C53-6FD5-056C-228D-07716B535BC1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1C6B85"/>
                </a:solidFill>
                <a:latin typeface="Segoe UI"/>
                <a:ea typeface="DejaVu Sans"/>
              </a:rPr>
              <a:t>Fundamental </a:t>
            </a:r>
            <a:r>
              <a:rPr lang="de-CH" b="1" err="1">
                <a:solidFill>
                  <a:srgbClr val="1C6B85"/>
                </a:solidFill>
                <a:latin typeface="Segoe UI"/>
                <a:ea typeface="DejaVu Sans"/>
              </a:rPr>
              <a:t>domains</a:t>
            </a:r>
            <a:r>
              <a:rPr lang="de-CH" b="1">
                <a:solidFill>
                  <a:srgbClr val="1C6B85"/>
                </a:solidFill>
                <a:latin typeface="Segoe UI"/>
                <a:ea typeface="DejaVu Sans"/>
              </a:rPr>
              <a:t> </a:t>
            </a:r>
            <a:r>
              <a:rPr lang="de-CH" b="1" err="1">
                <a:solidFill>
                  <a:srgbClr val="1C6B85"/>
                </a:solidFill>
                <a:latin typeface="Segoe UI"/>
                <a:ea typeface="DejaVu Sans"/>
              </a:rPr>
              <a:t>of</a:t>
            </a:r>
            <a:r>
              <a:rPr lang="de-CH" b="1">
                <a:solidFill>
                  <a:srgbClr val="1C6B85"/>
                </a:solidFill>
                <a:latin typeface="Segoe UI"/>
                <a:ea typeface="DejaVu Sans"/>
              </a:rPr>
              <a:t> SWISSGEO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AFA2A0F0-27A1-51B4-FC7E-65DF13A97E27}"/>
              </a:ext>
            </a:extLst>
          </p:cNvPr>
          <p:cNvSpPr/>
          <p:nvPr/>
        </p:nvSpPr>
        <p:spPr>
          <a:xfrm>
            <a:off x="5669281" y="2110232"/>
            <a:ext cx="3343910" cy="5080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1C6B8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AD11FCF0-B494-E9BB-89FC-570C36F19326}"/>
              </a:ext>
            </a:extLst>
          </p:cNvPr>
          <p:cNvSpPr/>
          <p:nvPr/>
        </p:nvSpPr>
        <p:spPr>
          <a:xfrm>
            <a:off x="9617038" y="2592356"/>
            <a:ext cx="1620832" cy="357880"/>
          </a:xfrm>
          <a:prstGeom prst="wedgeRoundRectCallout">
            <a:avLst>
              <a:gd name="adj1" fmla="val -84733"/>
              <a:gd name="adj2" fmla="val -123433"/>
              <a:gd name="adj3" fmla="val 16667"/>
            </a:avLst>
          </a:prstGeom>
          <a:solidFill>
            <a:srgbClr val="D3E0E4">
              <a:alpha val="90000"/>
            </a:srgbClr>
          </a:solidFill>
          <a:ln w="12700">
            <a:solidFill>
              <a:srgbClr val="1C6B8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400" b="1" u="none" strike="noStrike" dirty="0" err="1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Fokus</a:t>
            </a:r>
            <a:r>
              <a:rPr lang="en-US" sz="1400" b="1" u="none" strike="noStrike" dirty="0">
                <a:solidFill>
                  <a:srgbClr val="1C6B85"/>
                </a:solidFill>
                <a:effectLst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T1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1860A65-BDBB-ABC3-44CE-BEA6514E2647}"/>
              </a:ext>
            </a:extLst>
          </p:cNvPr>
          <p:cNvSpPr/>
          <p:nvPr/>
        </p:nvSpPr>
        <p:spPr>
          <a:xfrm rot="16200000">
            <a:off x="3590235" y="3288018"/>
            <a:ext cx="2815729" cy="460156"/>
          </a:xfrm>
          <a:prstGeom prst="roundRect">
            <a:avLst>
              <a:gd name="adj" fmla="val 16667"/>
            </a:avLst>
          </a:prstGeom>
          <a:solidFill>
            <a:srgbClr val="D3E0E4"/>
          </a:solidFill>
          <a:ln w="12700">
            <a:solidFill>
              <a:srgbClr val="1C6B8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de-CH" sz="1400" b="1" dirty="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Nationale Geoplattform</a:t>
            </a:r>
            <a:endParaRPr lang="en-US" sz="1400" b="1" u="none" strike="noStrike" dirty="0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15">
            <a:extLst>
              <a:ext uri="{FF2B5EF4-FFF2-40B4-BE49-F238E27FC236}">
                <a16:creationId xmlns:a16="http://schemas.microsoft.com/office/drawing/2014/main" id="{CC058C0F-1166-B886-15A4-70CBDF42D2E9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1C6B85"/>
                </a:solidFill>
                <a:latin typeface="Segoe UI"/>
                <a:ea typeface="DejaVu Sans"/>
              </a:rPr>
              <a:t>Components 2025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D06DAD8-E680-AFDA-D90D-7F614370D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1" r="12044" b="13194"/>
          <a:stretch>
            <a:fillRect/>
          </a:stretch>
        </p:blipFill>
        <p:spPr>
          <a:xfrm>
            <a:off x="1133475" y="873125"/>
            <a:ext cx="9915525" cy="506209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CD8B86A-8E7C-133F-4373-69CF75380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8" t="86440" r="75644" b="470"/>
          <a:stretch>
            <a:fillRect/>
          </a:stretch>
        </p:blipFill>
        <p:spPr>
          <a:xfrm>
            <a:off x="5422106" y="4347370"/>
            <a:ext cx="783432" cy="831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2A6CE8B-1E77-7378-D2FA-741742A8E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8" t="74297" r="30964" b="12613"/>
          <a:stretch>
            <a:fillRect/>
          </a:stretch>
        </p:blipFill>
        <p:spPr>
          <a:xfrm>
            <a:off x="8170069" y="5104160"/>
            <a:ext cx="783432" cy="83105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>
            <a:extLst>
              <a:ext uri="{FF2B5EF4-FFF2-40B4-BE49-F238E27FC236}">
                <a16:creationId xmlns:a16="http://schemas.microsoft.com/office/drawing/2014/main" id="{BB2241F3-F93F-DBF6-A4DD-0E951731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408"/>
          <a:stretch>
            <a:fillRect/>
          </a:stretch>
        </p:blipFill>
        <p:spPr>
          <a:xfrm>
            <a:off x="8829040" y="678908"/>
            <a:ext cx="2406860" cy="212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E807258-DE38-784A-A4DA-1EB47130D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641" y="2948255"/>
            <a:ext cx="1812486" cy="2806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3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22BCC0D8-D7C6-4E92-9338-F716D92E441B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2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2F2583F-C505-ECC3-029A-14F0CFE3CCD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066680" y="1647360"/>
            <a:ext cx="5915628" cy="3662093"/>
          </a:xfrm>
        </p:spPr>
        <p:txBody>
          <a:bodyPr/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Webinar wird </a:t>
            </a:r>
            <a:r>
              <a:rPr lang="de-CH" sz="1600" b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aufgezeichnet</a:t>
            </a: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und anschliessend zur Verfügung gestellt.</a:t>
            </a:r>
            <a:endParaRPr lang="de-DE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Nutzen Sie die Möglichkeit der </a:t>
            </a:r>
            <a:r>
              <a:rPr lang="de-CH" sz="1600" b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direkten Übersetzung</a:t>
            </a: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Für </a:t>
            </a:r>
            <a:r>
              <a:rPr lang="de-CH" sz="1600" b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Fragen</a:t>
            </a: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steht nach den Präsentationen genügend Zeit zur Verfügung. Diese können via Chat gestellt werden.</a:t>
            </a:r>
          </a:p>
          <a:p>
            <a:pPr marL="0" indent="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None/>
              <a:tabLst>
                <a:tab pos="0" algn="l"/>
              </a:tabLst>
            </a:pPr>
            <a:endParaRPr lang="de-CH" sz="1600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webinaire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sera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enregistré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à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disposition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Profitez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la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fonctionnalité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b="1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traduction</a:t>
            </a:r>
            <a:r>
              <a:rPr lang="de-CH" sz="1600" b="1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direct</a:t>
            </a:r>
            <a:endParaRPr lang="de-CH" sz="1600" b="1" i="1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Il y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aura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suffisamment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après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présentations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</a:t>
            </a:r>
            <a:r>
              <a:rPr lang="de-CH" sz="1600" b="1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poser</a:t>
            </a:r>
            <a:r>
              <a:rPr lang="de-CH" sz="1600" b="1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des </a:t>
            </a:r>
            <a:r>
              <a:rPr lang="de-CH" sz="1600" b="1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questions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Vous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pourrez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poser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via le </a:t>
            </a:r>
            <a:r>
              <a:rPr lang="de-CH" sz="1600" i="1" dirty="0" err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chat</a:t>
            </a:r>
            <a:r>
              <a:rPr lang="de-CH" sz="1600" i="1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6480" indent="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None/>
              <a:tabLst>
                <a:tab pos="0" algn="l"/>
              </a:tabLst>
            </a:pPr>
            <a:endParaRPr lang="de-DE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feld 15">
            <a:extLst>
              <a:ext uri="{FF2B5EF4-FFF2-40B4-BE49-F238E27FC236}">
                <a16:creationId xmlns:a16="http://schemas.microsoft.com/office/drawing/2014/main" id="{D7034922-9BD2-E59D-E409-99ED8A782CD7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Regieanweisungen</a:t>
            </a:r>
            <a:br>
              <a:rPr lang="de-CH" b="1">
                <a:solidFill>
                  <a:srgbClr val="266273"/>
                </a:solidFill>
                <a:latin typeface="Segoe UI"/>
              </a:rPr>
            </a:br>
            <a:r>
              <a:rPr lang="de-CH" b="1" i="1" err="1">
                <a:solidFill>
                  <a:srgbClr val="266273"/>
                </a:solidFill>
                <a:latin typeface="Segoe UI Semibold"/>
                <a:ea typeface="Segoe UI Black"/>
              </a:rPr>
              <a:t>Indications</a:t>
            </a:r>
            <a:r>
              <a:rPr lang="de-CH" b="1" i="1">
                <a:solidFill>
                  <a:srgbClr val="266273"/>
                </a:solidFill>
                <a:latin typeface="Segoe UI Semibold"/>
                <a:ea typeface="Segoe UI Black"/>
              </a:rPr>
              <a:t> de </a:t>
            </a:r>
            <a:r>
              <a:rPr lang="de-CH" b="1" i="1" err="1">
                <a:solidFill>
                  <a:srgbClr val="266273"/>
                </a:solidFill>
                <a:latin typeface="Segoe UI Semibold"/>
                <a:ea typeface="Segoe UI Black"/>
              </a:rPr>
              <a:t>mise</a:t>
            </a:r>
            <a:r>
              <a:rPr lang="de-CH" b="1" i="1">
                <a:solidFill>
                  <a:srgbClr val="266273"/>
                </a:solidFill>
                <a:latin typeface="Segoe UI Semibold"/>
                <a:ea typeface="Segoe UI Black"/>
              </a:rPr>
              <a:t> en </a:t>
            </a:r>
            <a:r>
              <a:rPr lang="de-CH" b="1" i="1" err="1">
                <a:solidFill>
                  <a:srgbClr val="266273"/>
                </a:solidFill>
                <a:latin typeface="Segoe UI Semibold"/>
                <a:ea typeface="Segoe UI Black"/>
              </a:rPr>
              <a:t>scène</a:t>
            </a:r>
            <a:endParaRPr lang="de-CH" b="1" i="1">
              <a:solidFill>
                <a:srgbClr val="266273"/>
              </a:solidFill>
              <a:latin typeface="Segoe UI Semibold"/>
              <a:ea typeface="Segoe UI Black"/>
            </a:endParaRPr>
          </a:p>
        </p:txBody>
      </p:sp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9AF353FC-FB4C-7EF1-A1A6-A399F8A8E06C}"/>
              </a:ext>
            </a:extLst>
          </p:cNvPr>
          <p:cNvCxnSpPr>
            <a:cxnSpLocks/>
          </p:cNvCxnSpPr>
          <p:nvPr/>
        </p:nvCxnSpPr>
        <p:spPr>
          <a:xfrm flipH="1">
            <a:off x="1066680" y="3345879"/>
            <a:ext cx="3429120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pic>
        <p:nvPicPr>
          <p:cNvPr id="8" name="Grafik 7" descr="Neu in Microsoft Teams: Multi-Window, Hand heben und mehr sichtbare  Teilnehmer - Dr. Windows">
            <a:extLst>
              <a:ext uri="{FF2B5EF4-FFF2-40B4-BE49-F238E27FC236}">
                <a16:creationId xmlns:a16="http://schemas.microsoft.com/office/drawing/2014/main" id="{02FF80C6-DF4F-C95E-9980-BBCDB6BE0E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29" b="18347"/>
          <a:stretch>
            <a:fillRect/>
          </a:stretch>
        </p:blipFill>
        <p:spPr>
          <a:xfrm>
            <a:off x="8826276" y="3774439"/>
            <a:ext cx="593465" cy="33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ACEADD8-6DC3-4762-5C1D-C3D3BCA03C70}"/>
              </a:ext>
            </a:extLst>
          </p:cNvPr>
          <p:cNvSpPr txBox="1"/>
          <p:nvPr/>
        </p:nvSpPr>
        <p:spPr>
          <a:xfrm>
            <a:off x="9953141" y="678907"/>
            <a:ext cx="1036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①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2A84F3B-3CE5-C44C-F83C-0632C95C1601}"/>
              </a:ext>
            </a:extLst>
          </p:cNvPr>
          <p:cNvSpPr txBox="1"/>
          <p:nvPr/>
        </p:nvSpPr>
        <p:spPr>
          <a:xfrm>
            <a:off x="10717740" y="1940121"/>
            <a:ext cx="1036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②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FBF9BD6-EA61-B7F9-A2C2-A0AC642C1A78}"/>
              </a:ext>
            </a:extLst>
          </p:cNvPr>
          <p:cNvSpPr txBox="1"/>
          <p:nvPr/>
        </p:nvSpPr>
        <p:spPr>
          <a:xfrm>
            <a:off x="10052480" y="4982887"/>
            <a:ext cx="1036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③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C6097CB-A061-407A-B7D8-FA09F4B086A6}"/>
              </a:ext>
            </a:extLst>
          </p:cNvPr>
          <p:cNvSpPr txBox="1"/>
          <p:nvPr/>
        </p:nvSpPr>
        <p:spPr>
          <a:xfrm>
            <a:off x="9927268" y="3837982"/>
            <a:ext cx="1036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rafik 624"/>
          <p:cNvPicPr/>
          <p:nvPr/>
        </p:nvPicPr>
        <p:blipFill>
          <a:blip r:embed="rId3"/>
          <a:stretch/>
        </p:blipFill>
        <p:spPr>
          <a:xfrm>
            <a:off x="1005840" y="2002240"/>
            <a:ext cx="9513000" cy="3159720"/>
          </a:xfrm>
          <a:prstGeom prst="rect">
            <a:avLst/>
          </a:prstGeom>
          <a:noFill/>
          <a:ln w="38160">
            <a:noFill/>
          </a:ln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49DC1832-F038-6422-A3E2-9996EE3DFDE9}"/>
              </a:ext>
            </a:extLst>
          </p:cNvPr>
          <p:cNvSpPr/>
          <p:nvPr/>
        </p:nvSpPr>
        <p:spPr>
          <a:xfrm>
            <a:off x="1066680" y="1637880"/>
            <a:ext cx="5285352" cy="2586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disrupting existing users' workflows!</a:t>
            </a:r>
          </a:p>
        </p:txBody>
      </p:sp>
      <p:sp>
        <p:nvSpPr>
          <p:cNvPr id="8" name="Textfeld 15">
            <a:extLst>
              <a:ext uri="{FF2B5EF4-FFF2-40B4-BE49-F238E27FC236}">
                <a16:creationId xmlns:a16="http://schemas.microsoft.com/office/drawing/2014/main" id="{0997A53A-B694-7CE3-4B12-3AD5054794B2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US" b="1">
                <a:solidFill>
                  <a:srgbClr val="266273"/>
                </a:solidFill>
                <a:latin typeface="Segoe UI"/>
              </a:rPr>
              <a:t>Migration procedure for existing components 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15">
            <a:extLst>
              <a:ext uri="{FF2B5EF4-FFF2-40B4-BE49-F238E27FC236}">
                <a16:creationId xmlns:a16="http://schemas.microsoft.com/office/drawing/2014/main" id="{7ED0ABDA-67E0-FF2C-3323-EEF6CABF411B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Components in 20xx</a:t>
            </a:r>
            <a:endParaRPr lang="en-US" b="1">
              <a:solidFill>
                <a:srgbClr val="266273"/>
              </a:solidFill>
              <a:latin typeface="Segoe UI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95D2056-2F62-C613-E80C-7FED7FCBC2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0"/>
          <a:stretch>
            <a:fillRect/>
          </a:stretch>
        </p:blipFill>
        <p:spPr>
          <a:xfrm>
            <a:off x="657224" y="616089"/>
            <a:ext cx="10934701" cy="527671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D3801D9-7B68-2F9B-69D3-7610D09945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" t="87091" r="86880"/>
          <a:stretch>
            <a:fillRect/>
          </a:stretch>
        </p:blipFill>
        <p:spPr>
          <a:xfrm>
            <a:off x="2900363" y="4295775"/>
            <a:ext cx="677408" cy="76503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40CD268-655E-3E2F-E1CA-7CECD69FE5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2" t="87091" r="80303"/>
          <a:stretch>
            <a:fillRect/>
          </a:stretch>
        </p:blipFill>
        <p:spPr>
          <a:xfrm>
            <a:off x="2900363" y="5036530"/>
            <a:ext cx="677408" cy="76503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BC1806B-2964-BBC9-1A53-039A7A379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t="87737" r="63781"/>
          <a:stretch>
            <a:fillRect/>
          </a:stretch>
        </p:blipFill>
        <p:spPr>
          <a:xfrm>
            <a:off x="5482206" y="5108574"/>
            <a:ext cx="677408" cy="72679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084845E-4134-C9F2-0728-CA65E47771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t="12740" r="71517" b="85064"/>
          <a:stretch>
            <a:fillRect/>
          </a:stretch>
        </p:blipFill>
        <p:spPr>
          <a:xfrm>
            <a:off x="1212057" y="5762625"/>
            <a:ext cx="2559844" cy="130175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8">
            <a:extLst>
              <a:ext uri="{FF2B5EF4-FFF2-40B4-BE49-F238E27FC236}">
                <a16:creationId xmlns:a16="http://schemas.microsoft.com/office/drawing/2014/main" id="{B9B03F3B-B97D-3DAE-1DA5-78BA2FADE62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40360" y="3373920"/>
            <a:ext cx="11108520" cy="311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Textfeld 15">
            <a:extLst>
              <a:ext uri="{FF2B5EF4-FFF2-40B4-BE49-F238E27FC236}">
                <a16:creationId xmlns:a16="http://schemas.microsoft.com/office/drawing/2014/main" id="{9A86D40E-3B06-AF91-8313-A22D9D589C56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Version 1.0</a:t>
            </a:r>
            <a:endParaRPr lang="en-US" b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8CD8725F-70E2-F699-0F3F-539E6B5924F7}"/>
              </a:ext>
            </a:extLst>
          </p:cNvPr>
          <p:cNvSpPr/>
          <p:nvPr/>
        </p:nvSpPr>
        <p:spPr>
          <a:xfrm>
            <a:off x="6426661" y="1137438"/>
            <a:ext cx="4890178" cy="24485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Une </a:t>
            </a: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plateforme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intégrée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 design </a:t>
            </a: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moderne</a:t>
            </a:r>
            <a:endParaRPr lang="en-US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Contenu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toutes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les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géodonnées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ouvertes de geo.admin.ch et geodienste.ch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Contenu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rédactionnel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intégration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complète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geoinformation.ch et geostandards.ch et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intégration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partielle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www.geo.admin.ch.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 </a:t>
            </a:r>
            <a:r>
              <a:rPr lang="en-US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fonctionnelle</a:t>
            </a:r>
            <a:r>
              <a:rPr lang="en-US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modules de map.geo.admin.ch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map.geo.admin.ch, geocat.ch et geodienste.ch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restent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</a:t>
            </a:r>
            <a:r>
              <a:rPr lang="en-US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service.</a:t>
            </a: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45D6FA48-10B1-6A99-C3E3-DBAAFB97BD29}"/>
              </a:ext>
            </a:extLst>
          </p:cNvPr>
          <p:cNvSpPr/>
          <p:nvPr/>
        </p:nvSpPr>
        <p:spPr>
          <a:xfrm>
            <a:off x="1038422" y="1137438"/>
            <a:ext cx="4890178" cy="24485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Integrierte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Plattform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frischem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Design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Inhalt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Alle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offenen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Geodaten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von geo.admin.ch und geodienste.ch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Redaktionelle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Inhalte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Vollständige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Integration von geoinformation.ch und geostandards.ch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sowie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Teilintegration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von www.geo.admin.ch.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Funktionelle</a:t>
            </a:r>
            <a:r>
              <a:rPr lang="en-US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Basis: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Module von map.geo.admin.ch 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map.geo.admin.ch, geocat.ch und geodienste.ch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bleiben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weiterhin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en-US" sz="1400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Betrieb</a:t>
            </a:r>
            <a:r>
              <a:rPr lang="en-US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cxnSp>
        <p:nvCxnSpPr>
          <p:cNvPr id="2" name="Gerader Verbinder 8">
            <a:extLst>
              <a:ext uri="{FF2B5EF4-FFF2-40B4-BE49-F238E27FC236}">
                <a16:creationId xmlns:a16="http://schemas.microsoft.com/office/drawing/2014/main" id="{21F717BD-BE33-F538-ABE4-C2C62FE69F87}"/>
              </a:ext>
            </a:extLst>
          </p:cNvPr>
          <p:cNvCxnSpPr>
            <a:cxnSpLocks/>
          </p:cNvCxnSpPr>
          <p:nvPr/>
        </p:nvCxnSpPr>
        <p:spPr>
          <a:xfrm flipV="1">
            <a:off x="6024004" y="1061238"/>
            <a:ext cx="0" cy="2524718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rafik 1"/>
          <p:cNvPicPr/>
          <p:nvPr/>
        </p:nvPicPr>
        <p:blipFill>
          <a:blip r:embed="rId3"/>
          <a:stretch/>
        </p:blipFill>
        <p:spPr>
          <a:xfrm>
            <a:off x="6426661" y="2996255"/>
            <a:ext cx="4391664" cy="2944299"/>
          </a:xfrm>
          <a:prstGeom prst="roundRect">
            <a:avLst>
              <a:gd name="adj" fmla="val 13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40" name="Grafik 2"/>
          <p:cNvPicPr/>
          <p:nvPr/>
        </p:nvPicPr>
        <p:blipFill>
          <a:blip r:embed="rId4"/>
          <a:stretch/>
        </p:blipFill>
        <p:spPr>
          <a:xfrm>
            <a:off x="1038422" y="2996255"/>
            <a:ext cx="4391665" cy="2944299"/>
          </a:xfrm>
          <a:prstGeom prst="roundRect">
            <a:avLst>
              <a:gd name="adj" fmla="val 13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feld 15">
            <a:extLst>
              <a:ext uri="{FF2B5EF4-FFF2-40B4-BE49-F238E27FC236}">
                <a16:creationId xmlns:a16="http://schemas.microsoft.com/office/drawing/2014/main" id="{2EED5E59-B742-9FE5-ABF7-518C4BA0D6D8}"/>
              </a:ext>
            </a:extLst>
          </p:cNvPr>
          <p:cNvSpPr/>
          <p:nvPr/>
        </p:nvSpPr>
        <p:spPr>
          <a:xfrm>
            <a:off x="990720" y="693360"/>
            <a:ext cx="825691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User Interface</a:t>
            </a:r>
            <a:endParaRPr lang="en-US" b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E06C4ADE-63DB-B881-D2E5-C54AA0356E46}"/>
              </a:ext>
            </a:extLst>
          </p:cNvPr>
          <p:cNvSpPr/>
          <p:nvPr/>
        </p:nvSpPr>
        <p:spPr>
          <a:xfrm>
            <a:off x="6426661" y="1137438"/>
            <a:ext cx="4890178" cy="1338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 one size </a:t>
            </a:r>
            <a:r>
              <a:rPr lang="fr-FR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fits</a:t>
            </a: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all »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 du grand public aux experts (géographiques), y compris les responsables des données.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Cas d'utilisation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 explorer, accéder, visualiser, télécharger et trouver des informations complémentaires.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Actualité :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 concept UX est en cours d'élaboration.</a:t>
            </a:r>
            <a:endParaRPr lang="en-US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53643304-F926-C17E-8CE6-4A8E90A82B1D}"/>
              </a:ext>
            </a:extLst>
          </p:cNvPr>
          <p:cNvSpPr/>
          <p:nvPr/>
        </p:nvSpPr>
        <p:spPr>
          <a:xfrm>
            <a:off x="1038422" y="1137438"/>
            <a:ext cx="4890178" cy="1338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de-CH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size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fits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all»: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Von der Öffentlichkeit über (Geo-) Fachexperten einschliesslich der Datenverantwortlichen.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 Cases: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Explorieren, Zugreifen, Visualisieren, Herunterladen und weitere Informationen finden.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Aktuell: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Das UX-Konzept wird erarbeitet.</a:t>
            </a:r>
          </a:p>
        </p:txBody>
      </p:sp>
      <p:cxnSp>
        <p:nvCxnSpPr>
          <p:cNvPr id="2" name="Gerader Verbinder 8">
            <a:extLst>
              <a:ext uri="{FF2B5EF4-FFF2-40B4-BE49-F238E27FC236}">
                <a16:creationId xmlns:a16="http://schemas.microsoft.com/office/drawing/2014/main" id="{586C8099-C842-9630-0886-6CDA2DCB2554}"/>
              </a:ext>
            </a:extLst>
          </p:cNvPr>
          <p:cNvCxnSpPr>
            <a:cxnSpLocks/>
          </p:cNvCxnSpPr>
          <p:nvPr/>
        </p:nvCxnSpPr>
        <p:spPr>
          <a:xfrm flipV="1">
            <a:off x="6024004" y="1061238"/>
            <a:ext cx="0" cy="1666722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4191B55D-8D0C-1673-9EB6-0493F709B519}"/>
              </a:ext>
            </a:extLst>
          </p:cNvPr>
          <p:cNvSpPr/>
          <p:nvPr/>
        </p:nvSpPr>
        <p:spPr>
          <a:xfrm>
            <a:off x="1066682" y="1495005"/>
            <a:ext cx="4834716" cy="45104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Aufbau und Migration von Services</a:t>
            </a:r>
            <a:endParaRPr lang="de-DE"/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Aufbau und Migration bestehender Services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Datenmigration von bestehenden in neue Services</a:t>
            </a:r>
            <a:br>
              <a:rPr lang="de-CH" sz="120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Einsatz von KI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Laufende Proof-</a:t>
            </a:r>
            <a:r>
              <a:rPr lang="de-CH" sz="1200" err="1">
                <a:solidFill>
                  <a:srgbClr val="1C6B85"/>
                </a:solidFill>
                <a:latin typeface="Segoe UI"/>
                <a:cs typeface="Segoe UI"/>
              </a:rPr>
              <a:t>of</a:t>
            </a: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-</a:t>
            </a:r>
            <a:r>
              <a:rPr lang="de-CH" sz="1200" err="1">
                <a:solidFill>
                  <a:srgbClr val="1C6B85"/>
                </a:solidFill>
                <a:latin typeface="Segoe UI"/>
                <a:cs typeface="Segoe UI"/>
              </a:rPr>
              <a:t>Concepts</a:t>
            </a: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 im Rahmen des SGS-Aktionsplans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Herausforderung: Einsatz im produktiven Verwaltungsrahmen, Kosten</a:t>
            </a:r>
            <a:br>
              <a:rPr lang="de-CH" sz="120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tabLst>
                <a:tab pos="0" algn="l"/>
              </a:tabLst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Aufbau und Migration einer Datenpipeline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Aufbau und Zusammenführen bestehender Datenpipelines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Herausforderung: Doppelaufwand bei der Datenintegration vermeiden</a:t>
            </a:r>
            <a:br>
              <a:rPr lang="de-CH" sz="120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tabLst>
                <a:tab pos="0" algn="l"/>
              </a:tabLst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Aufbau eines Self-Service-Portals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Laufende Proof-</a:t>
            </a:r>
            <a:r>
              <a:rPr lang="de-CH" sz="1200" err="1">
                <a:solidFill>
                  <a:srgbClr val="1C6B85"/>
                </a:solidFill>
                <a:latin typeface="Segoe UI"/>
                <a:cs typeface="Segoe UI"/>
              </a:rPr>
              <a:t>of</a:t>
            </a: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-</a:t>
            </a:r>
            <a:r>
              <a:rPr lang="de-CH" sz="1200" err="1">
                <a:solidFill>
                  <a:srgbClr val="1C6B85"/>
                </a:solidFill>
                <a:latin typeface="Segoe UI"/>
                <a:cs typeface="Segoe UI"/>
              </a:rPr>
              <a:t>Concepts</a:t>
            </a:r>
            <a:r>
              <a:rPr lang="de-CH" sz="1200">
                <a:solidFill>
                  <a:srgbClr val="1C6B85"/>
                </a:solidFill>
                <a:latin typeface="Segoe UI"/>
                <a:cs typeface="Segoe UI"/>
              </a:rPr>
              <a:t> im Rahmen des SGS-Aktionsplans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Herausforderung: Einsatz im produktiven Verwaltungsrahmen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endParaRPr lang="en-US" sz="1200" b="0" i="1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feld 15">
            <a:extLst>
              <a:ext uri="{FF2B5EF4-FFF2-40B4-BE49-F238E27FC236}">
                <a16:creationId xmlns:a16="http://schemas.microsoft.com/office/drawing/2014/main" id="{982C6F3D-72CF-5886-2E58-40B9590CD548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Themen für künftige </a:t>
            </a:r>
            <a:r>
              <a:rPr lang="de-CH" b="1" err="1">
                <a:solidFill>
                  <a:srgbClr val="266273"/>
                </a:solidFill>
                <a:latin typeface="Segoe UI"/>
              </a:rPr>
              <a:t>Transitionsschritte</a:t>
            </a:r>
            <a:r>
              <a:rPr lang="de-CH" b="1">
                <a:solidFill>
                  <a:srgbClr val="266273"/>
                </a:solidFill>
                <a:latin typeface="Segoe UI"/>
              </a:rPr>
              <a:t> nach T1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Thèmes pour les prochaines étapes de transition après T1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7FE92920-95FC-896C-33FB-7B24244972AB}"/>
              </a:ext>
            </a:extLst>
          </p:cNvPr>
          <p:cNvSpPr/>
          <p:nvPr/>
        </p:nvSpPr>
        <p:spPr>
          <a:xfrm>
            <a:off x="6572130" y="1495004"/>
            <a:ext cx="5029319" cy="416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Mise en place et migration de services</a:t>
            </a:r>
            <a:endParaRPr lang="de-CH" sz="12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Mise en place et migration des services existants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/>
                <a:cs typeface="Segoe UI"/>
              </a:rPr>
              <a:t>Migration des données des services existants vers les nouveaux services</a:t>
            </a:r>
            <a:br>
              <a:rPr lang="de-CH" sz="1200" i="1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Utilisation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de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l'IA</a:t>
            </a:r>
            <a:endParaRPr lang="de-CH" sz="1200" b="1" i="1">
              <a:solidFill>
                <a:srgbClr val="1C6B85"/>
              </a:solidFill>
              <a:latin typeface="Segoe UI"/>
              <a:cs typeface="Segoe UI"/>
            </a:endParaRP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Preuves de concept en cours dans le cadre du plan d'action SGS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/>
                <a:cs typeface="Segoe UI"/>
              </a:rPr>
              <a:t>Défi : mise en œuvre dans un environnement administratif </a:t>
            </a:r>
            <a:br>
              <a:rPr lang="fr-FR" sz="1200" i="1">
                <a:solidFill>
                  <a:srgbClr val="1C6B85"/>
                </a:solidFill>
                <a:latin typeface="Segoe UI"/>
                <a:cs typeface="Segoe UI"/>
              </a:rPr>
            </a:br>
            <a:r>
              <a:rPr lang="fr-FR" sz="1200" i="1">
                <a:solidFill>
                  <a:srgbClr val="1C6B85"/>
                </a:solidFill>
                <a:latin typeface="Segoe UI"/>
                <a:cs typeface="Segoe UI"/>
              </a:rPr>
              <a:t>opérationnel, coûts</a:t>
            </a:r>
            <a:br>
              <a:rPr lang="de-CH" sz="1200" i="1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 i="1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Mise en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place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/ Migration du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pipeline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de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données</a:t>
            </a:r>
            <a:endParaRPr lang="de-CH" sz="1200" b="1" i="1">
              <a:solidFill>
                <a:srgbClr val="1C6B85"/>
              </a:solidFill>
              <a:latin typeface="Segoe UI"/>
              <a:cs typeface="Segoe UI"/>
            </a:endParaRP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Mise en place et fusion des pipelines de données existants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/>
                <a:cs typeface="Segoe UI"/>
              </a:rPr>
              <a:t>Défi : éviter la duplication des efforts lors de l’intégration des données</a:t>
            </a:r>
            <a:br>
              <a:rPr lang="de-CH" sz="1200" i="1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200" i="1">
              <a:ea typeface="Calibri"/>
              <a:cs typeface="Calibri"/>
            </a:endParaRPr>
          </a:p>
          <a:p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Mise en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place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d'un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portail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 en </a:t>
            </a:r>
            <a:r>
              <a:rPr lang="de-CH" sz="1200" b="1" i="1" err="1">
                <a:solidFill>
                  <a:srgbClr val="1C6B85"/>
                </a:solidFill>
                <a:latin typeface="Segoe UI"/>
                <a:cs typeface="Segoe UI"/>
              </a:rPr>
              <a:t>libre</a:t>
            </a:r>
            <a:r>
              <a:rPr lang="de-CH" sz="1200" b="1" i="1">
                <a:solidFill>
                  <a:srgbClr val="1C6B85"/>
                </a:solidFill>
                <a:latin typeface="Segoe UI"/>
                <a:cs typeface="Segoe UI"/>
              </a:rPr>
              <a:t>-service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Preuves de concept en cours dans le cadre du plan d’action SGS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Défi : mise en œuvre dans un environnement administratif de production</a:t>
            </a:r>
            <a:endParaRPr lang="de-CH" sz="12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Gerader Verbinder 8">
            <a:extLst>
              <a:ext uri="{FF2B5EF4-FFF2-40B4-BE49-F238E27FC236}">
                <a16:creationId xmlns:a16="http://schemas.microsoft.com/office/drawing/2014/main" id="{6E123873-22A9-56E2-1818-039453E0DDCD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object 2"/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5C8B9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646" name="object 4"/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647" name="object 5"/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8" name="object 6"/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9" name="object 7"/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0" name="object 8"/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51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6936FE84-50B6-42B5-AE26-0A7159842EC5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25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1">
            <a:extLst>
              <a:ext uri="{FF2B5EF4-FFF2-40B4-BE49-F238E27FC236}">
                <a16:creationId xmlns:a16="http://schemas.microsoft.com/office/drawing/2014/main" id="{09163ACF-FFA3-5637-2CC5-A56ADB00A16C}"/>
              </a:ext>
            </a:extLst>
          </p:cNvPr>
          <p:cNvSpPr txBox="1">
            <a:spLocks/>
          </p:cNvSpPr>
          <p:nvPr/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r>
              <a:rPr lang="de-CH" sz="3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Konsequenzen, Zusammenarbeit </a:t>
            </a:r>
            <a:br>
              <a:rPr lang="de-CH" sz="3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3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 Mitgestaltung</a:t>
            </a:r>
            <a:endParaRPr lang="de-CH" sz="3000">
              <a:solidFill>
                <a:schemeClr val="bg1"/>
              </a:solidFill>
            </a:endParaRP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534A51D-FC30-DA40-62A2-DA6EA7EDD063}"/>
              </a:ext>
            </a:extLst>
          </p:cNvPr>
          <p:cNvSpPr txBox="1">
            <a:spLocks/>
          </p:cNvSpPr>
          <p:nvPr/>
        </p:nvSpPr>
        <p:spPr>
          <a:xfrm>
            <a:off x="1523520" y="2346164"/>
            <a:ext cx="7573680" cy="13798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Conséquences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coopération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b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participation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active</a:t>
            </a:r>
            <a:endParaRPr lang="de-CH" sz="3000" i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417"/>
              </a:spcBef>
            </a:pPr>
            <a:r>
              <a:rPr lang="de-CH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Stefan Biegger</a:t>
            </a:r>
            <a:endParaRPr lang="de-CH" sz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Gerader Verbinder 8">
            <a:extLst>
              <a:ext uri="{FF2B5EF4-FFF2-40B4-BE49-F238E27FC236}">
                <a16:creationId xmlns:a16="http://schemas.microsoft.com/office/drawing/2014/main" id="{39D6494D-4859-4788-48A6-FFC4896ED93F}"/>
              </a:ext>
            </a:extLst>
          </p:cNvPr>
          <p:cNvCxnSpPr>
            <a:cxnSpLocks/>
          </p:cNvCxnSpPr>
          <p:nvPr/>
        </p:nvCxnSpPr>
        <p:spPr>
          <a:xfrm>
            <a:off x="1523520" y="2300696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25C3F-43D3-3F53-0D23-600331DC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B5D8F518-4CF6-6215-AFE1-24C40FCDF3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3988" y="3882682"/>
            <a:ext cx="2009405" cy="2009405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F4818205-284F-A052-0AD2-788632743E47}"/>
              </a:ext>
            </a:extLst>
          </p:cNvPr>
          <p:cNvSpPr/>
          <p:nvPr/>
        </p:nvSpPr>
        <p:spPr>
          <a:xfrm>
            <a:off x="1066682" y="1476086"/>
            <a:ext cx="4785478" cy="30568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Das neue digitale Produkt von Bund und Kantonen kann von diesen als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neuer Publikationskanal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für amtliche Geodaten genutzt werden.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Es werden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neue Kommunikationskanäle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(YouTube, LinkedIn) für die gemeinsame Kommunikation von Neuigkeiten zu Themen rund um die NGDI geschaffen, die mit den bestehenden Kanälen abgestimmt sind.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Ein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neuer Supportkanal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wird von der bestehenden Supportorganisation betrieben. Es gibt ein themenbezogenes </a:t>
            </a:r>
            <a:r>
              <a:rPr lang="de-CH" sz="1400" err="1">
                <a:solidFill>
                  <a:srgbClr val="1C6B85"/>
                </a:solidFill>
                <a:latin typeface="Segoe UI"/>
                <a:cs typeface="Segoe UI"/>
              </a:rPr>
              <a:t>Dispatching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zu den Fachstellen des Bundes und der Kantone.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 wird ein Umgang mit Daten-Doubletten geschaffen. </a:t>
            </a:r>
          </a:p>
        </p:txBody>
      </p:sp>
      <p:sp>
        <p:nvSpPr>
          <p:cNvPr id="6" name="Textfeld 15">
            <a:extLst>
              <a:ext uri="{FF2B5EF4-FFF2-40B4-BE49-F238E27FC236}">
                <a16:creationId xmlns:a16="http://schemas.microsoft.com/office/drawing/2014/main" id="{B131D018-791B-00E6-87AB-FB2B3E62768A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Was verändert sich kurzfristig, also ab T1?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Quel sera le changement à court terme, à partir du T1 ?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5BCDD05-C9C1-06F0-10A7-BD0EF61AED8C}"/>
              </a:ext>
            </a:extLst>
          </p:cNvPr>
          <p:cNvSpPr/>
          <p:nvPr/>
        </p:nvSpPr>
        <p:spPr>
          <a:xfrm>
            <a:off x="6274677" y="1476086"/>
            <a:ext cx="5145865" cy="32895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Ce nouveau produit numérique mis au point par la Confédération et les cantons peut être utilisé par ces derniers comme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nouveau canal de publication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pour les </a:t>
            </a:r>
            <a:r>
              <a:rPr lang="fr-FR" sz="1400" i="1" err="1">
                <a:solidFill>
                  <a:srgbClr val="1C6B85"/>
                </a:solidFill>
                <a:latin typeface="Segoe UI"/>
                <a:cs typeface="Segoe UI"/>
              </a:rPr>
              <a:t>géodonnées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officielles.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De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nouveaux canaux de communication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(YouTube, LinkedIn) sont créés pour la diffusion commune d’actualités sur des thèmes liés à l’INDG, en coordination avec les canaux existants.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Un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nouveau canal d’assistance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est géré par l’organisation d’assistance existante. Une répartition des demandes par thème est mise en place vers les services spécialisés </a:t>
            </a:r>
            <a:br>
              <a:rPr lang="fr-FR" sz="1400" i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de la Confédération et des cantons.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Une procédure de gestion des doublons </a:t>
            </a:r>
            <a:br>
              <a:rPr lang="fr-FR" sz="1400" i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de données est mise en place.</a:t>
            </a:r>
            <a:endParaRPr lang="de-CH" sz="1400" i="1">
              <a:solidFill>
                <a:srgbClr val="1C6B85"/>
              </a:solidFill>
              <a:latin typeface="Segoe UI"/>
              <a:cs typeface="Segoe UI"/>
            </a:endParaRPr>
          </a:p>
        </p:txBody>
      </p:sp>
      <p:cxnSp>
        <p:nvCxnSpPr>
          <p:cNvPr id="15" name="Gerader Verbinder 8">
            <a:extLst>
              <a:ext uri="{FF2B5EF4-FFF2-40B4-BE49-F238E27FC236}">
                <a16:creationId xmlns:a16="http://schemas.microsoft.com/office/drawing/2014/main" id="{80F6F8EB-1B81-E993-8EEF-8CD0C57CF480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34971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5944AB3-7A24-1286-67B4-43FF48A18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515" y="3340538"/>
            <a:ext cx="2339295" cy="2339295"/>
          </a:xfrm>
          <a:prstGeom prst="rect">
            <a:avLst/>
          </a:prstGeom>
        </p:spPr>
      </p:pic>
      <p:sp>
        <p:nvSpPr>
          <p:cNvPr id="657" name="Textfeld 680"/>
          <p:cNvSpPr/>
          <p:nvPr/>
        </p:nvSpPr>
        <p:spPr>
          <a:xfrm>
            <a:off x="1371600" y="1788840"/>
            <a:ext cx="177480" cy="361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8920" tIns="45000" rIns="8892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2926A36F-FD35-FCBE-387B-CECD52FEB7B8}"/>
              </a:ext>
            </a:extLst>
          </p:cNvPr>
          <p:cNvSpPr/>
          <p:nvPr/>
        </p:nvSpPr>
        <p:spPr>
          <a:xfrm>
            <a:off x="1066682" y="1476086"/>
            <a:ext cx="4785478" cy="4310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administrativen und finanziellen Eckpfeiler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für geo.admin.ch, geocat.ch, geodienste.ch bzw. swissgeo.ch bleiben unverändert.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Services der BGDI (*.geo.admin.ch, geocat.ch) sowie geodienste.ch stehen als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stabile Angebote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während einer Übergangsphase weiterhin zur Verfügung. </a:t>
            </a:r>
            <a:r>
              <a:rPr lang="de-CH" sz="1400" err="1">
                <a:solidFill>
                  <a:srgbClr val="1C6B85"/>
                </a:solidFill>
                <a:latin typeface="Segoe UI"/>
                <a:cs typeface="Segoe UI"/>
              </a:rPr>
              <a:t>Weiterent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-wicklungen werden im Kontext SWISSGEO umgesetzt.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Bestehende Vereinbarungen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(SLA für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Bundesämter, Leistungsauftrag KGK)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bleiben. Das SLA für Bundesämter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wird ab 2027 angepasst (der Preis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bleibt gleich).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etablierten Ansprechpartner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KOGIS/geodienste.ch/SGS bleiben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erhalten. 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Datenintegration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wird über die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bestehenden Kanäle abgewickelt.</a:t>
            </a:r>
          </a:p>
        </p:txBody>
      </p:sp>
      <p:sp>
        <p:nvSpPr>
          <p:cNvPr id="3" name="Textfeld 15">
            <a:extLst>
              <a:ext uri="{FF2B5EF4-FFF2-40B4-BE49-F238E27FC236}">
                <a16:creationId xmlns:a16="http://schemas.microsoft.com/office/drawing/2014/main" id="{76B69B22-A5DD-5E8A-CC4B-462376C90A83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Was bleibt (vorerst) unverändert?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Qu'est-ce qui reste (pour l'instant) inchangé ?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C7DE12AD-B2A4-F69A-A716-FB6F8BA20193}"/>
              </a:ext>
            </a:extLst>
          </p:cNvPr>
          <p:cNvSpPr/>
          <p:nvPr/>
        </p:nvSpPr>
        <p:spPr>
          <a:xfrm>
            <a:off x="6274677" y="1476086"/>
            <a:ext cx="5145865" cy="31465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Les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fondements administratifs et financiers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de geo.admin.ch, geocat.ch, geodienste.ch et swissgeo.ch restent inchangés. 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Les services de l'IFDG (*.geo.admin.ch, geocat.ch) ainsi que geodienste.ch continueront d'être disponibles en tant qu'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offres stables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pendant une phase de transition. Les développements ultérieurs seront mis en œuvre dans le cadre de SWISSGEO.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Les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accords existants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(SLA pour les offices fédéraux, mandat de prestations CGC) restent en vigueur. Le SLA pour les offices fédéraux sera adapté à partir de 2027 (le prix reste inchangé).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Les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interlocuteurs habituels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de la COSIG/geodienste.ch/SGS restent les mêmes.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L’intégration des données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s’effectuera via les canaux existants.</a:t>
            </a:r>
            <a:endParaRPr lang="de-CH" sz="1400" i="1">
              <a:solidFill>
                <a:srgbClr val="1C6B85"/>
              </a:solidFill>
              <a:latin typeface="Segoe UI"/>
              <a:cs typeface="Segoe UI"/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F74E25E8-8E32-445C-F2A0-2D07E657113C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1A7185F4-546C-E505-B5BC-1CED6D145CC4}"/>
              </a:ext>
            </a:extLst>
          </p:cNvPr>
          <p:cNvSpPr/>
          <p:nvPr/>
        </p:nvSpPr>
        <p:spPr>
          <a:xfrm>
            <a:off x="914336" y="1476086"/>
            <a:ext cx="5036231" cy="36119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Angebote der Websites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geo.admin.ch, geocat.ch und geodienste.ch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werden schrittweise auf swissgeo.ch verfügbar gemacht. Die Anwendungen werden in den kommenden Jahren ausser Betrieb genommen. </a:t>
            </a:r>
            <a:r>
              <a:rPr lang="de-CH" sz="1400" err="1">
                <a:solidFill>
                  <a:srgbClr val="1C6B85"/>
                </a:solidFill>
                <a:latin typeface="Segoe UI"/>
                <a:cs typeface="Segoe UI"/>
              </a:rPr>
              <a:t>Dekomissionierungen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werden mit ausreichender Vorlaufzeit auf den entsprechenden Kanälen angekündigt. </a:t>
            </a:r>
            <a:endParaRPr lang="fr-FR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Ein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Ansprechpartner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steht für SWISSGEO sowie für die entsprechenden Fachpartner/-gemeinschaften zur Verfügung.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Ein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Datenintegrationsprozess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(inkl. Metadaten).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Organisation: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,sans-serif" panose="05000000000000000000" pitchFamily="2" charset="2"/>
              <a:buChar char="Ø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Steuerung und Betrieb der NGDI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 werden gemeinsam und breit abgestützt durch Bund und Kantonen wahrgenommen (in Arbeit).</a:t>
            </a:r>
            <a:endParaRPr lang="en-US" sz="1400">
              <a:solidFill>
                <a:srgbClr val="000000"/>
              </a:solidFill>
              <a:latin typeface="Segoe UI"/>
              <a:cs typeface="Segoe UI"/>
            </a:endParaRPr>
          </a:p>
        </p:txBody>
      </p:sp>
      <p:sp>
        <p:nvSpPr>
          <p:cNvPr id="6" name="Textfeld 15">
            <a:extLst>
              <a:ext uri="{FF2B5EF4-FFF2-40B4-BE49-F238E27FC236}">
                <a16:creationId xmlns:a16="http://schemas.microsoft.com/office/drawing/2014/main" id="{DA5E110E-FC83-23E1-8345-47F639F519B6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Was wird sich mittel-/langfristig verändern?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Quels changements sont à prévoir à moyen et long terme ?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7" name="Gerader Verbinder 8">
            <a:extLst>
              <a:ext uri="{FF2B5EF4-FFF2-40B4-BE49-F238E27FC236}">
                <a16:creationId xmlns:a16="http://schemas.microsoft.com/office/drawing/2014/main" id="{F9628385-FF47-D7F4-4DA5-6163C0D4AB8D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8" name="object 4">
            <a:extLst>
              <a:ext uri="{FF2B5EF4-FFF2-40B4-BE49-F238E27FC236}">
                <a16:creationId xmlns:a16="http://schemas.microsoft.com/office/drawing/2014/main" id="{5B077F07-1288-21EE-A51F-3A0E5BE50355}"/>
              </a:ext>
            </a:extLst>
          </p:cNvPr>
          <p:cNvSpPr/>
          <p:nvPr/>
        </p:nvSpPr>
        <p:spPr>
          <a:xfrm>
            <a:off x="6274677" y="1476086"/>
            <a:ext cx="5211592" cy="3617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Les offres disponibles sur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geo.admin.ch, geocat.ch et geodienste.ch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seront progressivement mises à disposition sur swissgeo.ch. Ces applications seront mises hors service d'ici quelques années. Les mises hors service seront annoncées suffisamment à l'avance sur les canaux appropriés. 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Un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interlocuteur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est à votre disposition pour SWISSGEO ainsi que pour les partenaires spécialisés ou groupements concernés.</a:t>
            </a:r>
            <a:endParaRPr lang="fr-FR"/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Un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processus d’intégration des données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(y compris les métadonnées).</a:t>
            </a:r>
            <a:br>
              <a:rPr lang="fr-FR" sz="1400" i="1">
                <a:latin typeface="Segoe UI"/>
                <a:cs typeface="Segoe UI"/>
              </a:rPr>
            </a:br>
            <a:endParaRPr lang="fr-FR" sz="1400" i="1">
              <a:solidFill>
                <a:srgbClr val="1C6B85"/>
              </a:solidFill>
              <a:latin typeface="Segoe UI"/>
              <a:cs typeface="Segoe UI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</a:pP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Organisation :</a:t>
            </a:r>
            <a:endParaRPr lang="fr-FR"/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pilotage et la maintenance de l'INDG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seront largement supportés en commun par la Confédération et les cantons (en travail).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D3D6941D-DDE3-9DA1-10B4-1BD68971DB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0" t="12711" r="20756" b="30578"/>
          <a:stretch>
            <a:fillRect/>
          </a:stretch>
        </p:blipFill>
        <p:spPr>
          <a:xfrm>
            <a:off x="4640196" y="3897223"/>
            <a:ext cx="1967285" cy="1870534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FE2854B7-9DB5-0D3E-4F8B-484ECC9AE354}"/>
              </a:ext>
            </a:extLst>
          </p:cNvPr>
          <p:cNvSpPr/>
          <p:nvPr/>
        </p:nvSpPr>
        <p:spPr>
          <a:xfrm>
            <a:off x="1066682" y="1476086"/>
            <a:ext cx="4694035" cy="4024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Sichtbarkeit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der amtlichen Geodaten von Bund und Kantonen wird verbessert.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Erhöhte </a:t>
            </a: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Interoperabilität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zwischen Bund und Kantonen im Bereich der Geoinformation.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Synergieeffekte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bei Betrieb und Weiterentwicklung.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Der Bedarf an harmonisierten und standardisierten Geodaten nimmt weiter zu (semantische Interoperabilität).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3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Für Fachstellen von Bund und Kantonen </a:t>
            </a:r>
            <a:br>
              <a:rPr lang="de-CH" sz="1400" b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 b="1">
                <a:solidFill>
                  <a:srgbClr val="1C6B85"/>
                </a:solidFill>
                <a:latin typeface="Segoe UI"/>
                <a:cs typeface="Segoe UI"/>
              </a:rPr>
              <a:t>bedeutet dies:</a:t>
            </a:r>
          </a:p>
          <a:p>
            <a:pPr marL="349250" indent="-34290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Prozesse und Zusammenarbeit verändern sich. </a:t>
            </a:r>
          </a:p>
          <a:p>
            <a:pPr marL="349250" indent="-34290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Die Partner müssen das Produkt kennen,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unterstützen und gegebenenfalls ihre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eigenen Angebote oder Abläufe anpassen.</a:t>
            </a:r>
          </a:p>
        </p:txBody>
      </p:sp>
      <p:sp>
        <p:nvSpPr>
          <p:cNvPr id="3" name="Textfeld 15">
            <a:extLst>
              <a:ext uri="{FF2B5EF4-FFF2-40B4-BE49-F238E27FC236}">
                <a16:creationId xmlns:a16="http://schemas.microsoft.com/office/drawing/2014/main" id="{8508FDB1-F98C-E07E-CCC7-9FD134EA82E9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Welche Auswirkungen sind zu erwarten?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Quelles en seront les conséquences ?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4" name="Gerader Verbinder 8">
            <a:extLst>
              <a:ext uri="{FF2B5EF4-FFF2-40B4-BE49-F238E27FC236}">
                <a16:creationId xmlns:a16="http://schemas.microsoft.com/office/drawing/2014/main" id="{FA4BAEEA-EB10-FE36-2FEC-B8E422C703C2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2272324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5" name="object 4">
            <a:extLst>
              <a:ext uri="{FF2B5EF4-FFF2-40B4-BE49-F238E27FC236}">
                <a16:creationId xmlns:a16="http://schemas.microsoft.com/office/drawing/2014/main" id="{188176F3-8115-22A2-5C84-511FEAAC9DA8}"/>
              </a:ext>
            </a:extLst>
          </p:cNvPr>
          <p:cNvSpPr/>
          <p:nvPr/>
        </p:nvSpPr>
        <p:spPr>
          <a:xfrm>
            <a:off x="6167997" y="1476086"/>
            <a:ext cx="5252545" cy="39344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La </a:t>
            </a: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visibilité 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des </a:t>
            </a:r>
            <a:r>
              <a:rPr lang="fr-FR" sz="1400" i="1" err="1">
                <a:solidFill>
                  <a:srgbClr val="1C6B85"/>
                </a:solidFill>
                <a:latin typeface="Segoe UI"/>
                <a:cs typeface="Segoe UI"/>
              </a:rPr>
              <a:t>géodonnées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officielles de la Confédération et des cantons est améliorée.</a:t>
            </a:r>
            <a:endParaRPr lang="de-DE">
              <a:latin typeface="Segoe UI"/>
              <a:cs typeface="Segoe UI"/>
            </a:endParaRP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Interopérabilité 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renforcée entre la Confédération et les cantons dans le domaine de la </a:t>
            </a:r>
            <a:r>
              <a:rPr lang="fr-FR" sz="1400" i="1" err="1">
                <a:solidFill>
                  <a:srgbClr val="1C6B85"/>
                </a:solidFill>
                <a:latin typeface="Segoe UI"/>
                <a:cs typeface="Segoe UI"/>
              </a:rPr>
              <a:t>géoinformation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Effets de synergie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 au niveau de l'exploitation et du développement.</a:t>
            </a:r>
          </a:p>
          <a:p>
            <a:pPr marL="17780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Le besoin en données géographiques harmonisées et normalisées ne cesse de croître (interopérabilité sémantique).</a:t>
            </a:r>
            <a:br>
              <a:rPr lang="fr-FR" sz="1400" i="1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fr-FR" sz="1400" i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Pour les services spécialisés de la Confédération et des     </a:t>
            </a:r>
            <a:br>
              <a:rPr lang="fr-FR" sz="1400" b="1" i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b="1" i="1">
                <a:solidFill>
                  <a:srgbClr val="1C6B85"/>
                </a:solidFill>
                <a:latin typeface="Segoe UI"/>
                <a:cs typeface="Segoe UI"/>
              </a:rPr>
              <a:t>     cantons, cela signifie :</a:t>
            </a:r>
          </a:p>
          <a:p>
            <a:pPr marL="749300" lvl="1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 processus, la collaboration et les responsabilités évoluent.</a:t>
            </a:r>
          </a:p>
          <a:p>
            <a:pPr marL="749300" lvl="1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 partenaires doivent connaître le produit, le soutenir et, le cas échéant, adapter leurs propres offres ou procédures.</a:t>
            </a:r>
            <a:endParaRPr lang="de-CH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1133083B-3739-4144-A205-97D17042AFE1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3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5EB7828C-2CC6-F511-7E4F-CE6C945389E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066680" y="1647360"/>
            <a:ext cx="3744956" cy="3046540"/>
          </a:xfrm>
        </p:spPr>
        <p:txBody>
          <a:bodyPr/>
          <a:lstStyle/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Begrüssung und Agenda</a:t>
            </a:r>
            <a:endParaRPr lang="de-DE" sz="1600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/>
                <a:cs typeface="Segoe UI"/>
              </a:rPr>
              <a:t>NGDI / SWISSGEO​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/>
                <a:cs typeface="Segoe UI"/>
              </a:rPr>
              <a:t>SWISSGEO: Absicht und Rahmen</a:t>
            </a:r>
            <a:endParaRPr lang="de-DE" sz="1600" dirty="0">
              <a:solidFill>
                <a:srgbClr val="266273"/>
              </a:solidFill>
              <a:latin typeface="Segoe UI"/>
              <a:cs typeface="Segoe UI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/>
                <a:cs typeface="Segoe UI"/>
              </a:rPr>
              <a:t>Roadmap, Version 1.0</a:t>
            </a:r>
            <a:endParaRPr lang="de-DE" sz="1600" dirty="0">
              <a:solidFill>
                <a:srgbClr val="266273"/>
              </a:solidFill>
              <a:latin typeface="Segoe UI"/>
              <a:cs typeface="Segoe UI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Konsequenzen, Zusammenarbeit und Mitgestaltung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/>
                <a:cs typeface="Segoe UI"/>
              </a:rPr>
              <a:t>Kommunikation und Mitarbeit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Fragen und Antworten</a:t>
            </a:r>
            <a:endParaRPr lang="de-DE" sz="1600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600" dirty="0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Schlusswort</a:t>
            </a:r>
            <a:endParaRPr lang="de-DE" sz="1600" dirty="0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feld 15">
            <a:extLst>
              <a:ext uri="{FF2B5EF4-FFF2-40B4-BE49-F238E27FC236}">
                <a16:creationId xmlns:a16="http://schemas.microsoft.com/office/drawing/2014/main" id="{DC36DD0B-7DAE-28D4-0480-A80C8C9CFA7C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Agenda</a:t>
            </a:r>
            <a:br>
              <a:rPr lang="de-CH" b="1">
                <a:solidFill>
                  <a:srgbClr val="266273"/>
                </a:solidFill>
                <a:latin typeface="Segoe UI"/>
              </a:rPr>
            </a:br>
            <a:r>
              <a:rPr lang="de-CH" b="1" i="1">
                <a:solidFill>
                  <a:srgbClr val="266273"/>
                </a:solidFill>
                <a:latin typeface="Segoe UI Semibold"/>
                <a:ea typeface="Segoe UI Black"/>
              </a:rPr>
              <a:t>Ordre du jour</a:t>
            </a: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DD4BB8D8-5296-9CC9-8F09-519D9F1DA5D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266609" y="1647360"/>
            <a:ext cx="4829628" cy="3046540"/>
          </a:xfrm>
        </p:spPr>
        <p:txBody>
          <a:bodyPr/>
          <a:lstStyle/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Accueil et ordre du jour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,sans-serif" panose="05000000000000000000" pitchFamily="2" charset="2"/>
              <a:buChar char="§"/>
            </a:pPr>
            <a:r>
              <a:rPr lang="de-CH" sz="1600" i="1">
                <a:solidFill>
                  <a:srgbClr val="266273"/>
                </a:solidFill>
                <a:cs typeface="Segoe UI"/>
              </a:rPr>
              <a:t>L’INDG / SWISSGEO</a:t>
            </a:r>
            <a:endParaRPr lang="de-CH" sz="1600" i="1">
              <a:solidFill>
                <a:srgbClr val="000000"/>
              </a:solidFill>
              <a:latin typeface="Segoe UI"/>
              <a:cs typeface="Segoe UI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 : objectif et cadre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feuille de route, version 1.0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Conséquences, coopération et participation active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/>
                <a:cs typeface="Segoe UI"/>
              </a:rPr>
              <a:t>Communication et collaboration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Questions et réponses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Clr>
                <a:srgbClr val="1C6B85"/>
              </a:buClr>
              <a:buSzPct val="45000"/>
              <a:buFont typeface="Wingdings" panose="05000000000000000000" pitchFamily="2" charset="2"/>
              <a:buChar char="§"/>
            </a:pPr>
            <a:r>
              <a:rPr lang="fr-FR" sz="1600" i="1">
                <a:solidFill>
                  <a:srgbClr val="2662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 de conclusion</a:t>
            </a:r>
            <a:endParaRPr lang="de-DE" sz="1600" i="1">
              <a:solidFill>
                <a:srgbClr val="2662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Gerader Verbinder 8">
            <a:extLst>
              <a:ext uri="{FF2B5EF4-FFF2-40B4-BE49-F238E27FC236}">
                <a16:creationId xmlns:a16="http://schemas.microsoft.com/office/drawing/2014/main" id="{8D10982F-F140-06F3-A84D-524C6D218A38}"/>
              </a:ext>
            </a:extLst>
          </p:cNvPr>
          <p:cNvCxnSpPr>
            <a:cxnSpLocks/>
          </p:cNvCxnSpPr>
          <p:nvPr/>
        </p:nvCxnSpPr>
        <p:spPr>
          <a:xfrm flipV="1">
            <a:off x="4988210" y="1593895"/>
            <a:ext cx="0" cy="3909758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41888769-0BDB-F88C-B44E-AE17E90AE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015" y="4199204"/>
            <a:ext cx="1516527" cy="1516527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839A9982-B551-5073-02BE-5D1A52947B11}"/>
              </a:ext>
            </a:extLst>
          </p:cNvPr>
          <p:cNvSpPr/>
          <p:nvPr/>
        </p:nvSpPr>
        <p:spPr>
          <a:xfrm>
            <a:off x="1066682" y="1476086"/>
            <a:ext cx="4694035" cy="40608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Für attraktive Geoinformationen des Bundes und der Kantone: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Mittragen mit Datenlieferung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Mittragen mit </a:t>
            </a:r>
            <a:r>
              <a:rPr lang="de-CH" sz="1400">
                <a:solidFill>
                  <a:srgbClr val="1C6B85"/>
                </a:solidFill>
                <a:ea typeface="+mn-lt"/>
                <a:cs typeface="+mn-lt"/>
              </a:rPr>
              <a:t>standardisierte </a:t>
            </a: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Geometadatenerfassung</a:t>
            </a: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Mittragen mit der Bereitstellung von konformen Geodiensten</a:t>
            </a:r>
            <a:b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Für einen Informationsfluss und Austausch mit Nutzern auf nationaler Ebene an einem Ort: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Stärken der Geoinformation 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Beitragen und Mitmachen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Für eine zukunftsfähige Infrastruktur: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Mitbestimmung paritätisch wahrnehmen</a:t>
            </a:r>
          </a:p>
        </p:txBody>
      </p:sp>
      <p:sp>
        <p:nvSpPr>
          <p:cNvPr id="6" name="Textfeld 15">
            <a:extLst>
              <a:ext uri="{FF2B5EF4-FFF2-40B4-BE49-F238E27FC236}">
                <a16:creationId xmlns:a16="http://schemas.microsoft.com/office/drawing/2014/main" id="{B544F130-E312-2CE0-0F7D-2E63D1486BD2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b="1" err="1">
                <a:solidFill>
                  <a:srgbClr val="266273"/>
                </a:solidFill>
                <a:latin typeface="Segoe UI Bold"/>
                <a:ea typeface="Segoe UI Black"/>
              </a:rPr>
              <a:t>Zusammenarbeit</a:t>
            </a:r>
            <a:endParaRPr lang="de-CH" b="1">
              <a:solidFill>
                <a:srgbClr val="266273"/>
              </a:solidFill>
              <a:latin typeface="Segoe UI"/>
            </a:endParaRP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Coopération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4B3347E8-344B-2642-0AF9-635EDCD0F6F7}"/>
              </a:ext>
            </a:extLst>
          </p:cNvPr>
          <p:cNvSpPr/>
          <p:nvPr/>
        </p:nvSpPr>
        <p:spPr>
          <a:xfrm>
            <a:off x="6274677" y="1476086"/>
            <a:ext cx="5145865" cy="42037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 des informations géographiques attrayantes de la Confédération et des cantons :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Contribuer par la fourniture de données</a:t>
            </a: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Contribuer par la saisie de métadonnées géographiques standardisées</a:t>
            </a:r>
            <a:endParaRPr lang="fr-FR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9210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Contribuer par la mise à disposition de </a:t>
            </a:r>
            <a:r>
              <a:rPr lang="fr-FR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géoservices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conformes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fr-FR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 un flux d’informations et un échange avec les utilisateurs au niveau national, regroupés en un seul endroit :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Renforcer l’information géographique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Contribuer et participer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fr-FR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 une infrastructure pérenne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  <a:buFont typeface="Wingdings" panose="05000000000000000000" pitchFamily="2" charset="2"/>
              <a:buChar char="ü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Exercer la codécision sur une base 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paritaire</a:t>
            </a:r>
            <a:endParaRPr lang="de-CH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F51C53D4-02AC-CFEB-5F09-1B871333D009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Textfeld 687"/>
          <p:cNvSpPr/>
          <p:nvPr/>
        </p:nvSpPr>
        <p:spPr>
          <a:xfrm>
            <a:off x="0" y="0"/>
            <a:ext cx="177480" cy="240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920" tIns="45000" rIns="88920" bIns="45000" anchor="t">
            <a:spAutoFit/>
          </a:bodyPr>
          <a:lstStyle/>
          <a:p>
            <a:endParaRPr lang="en-US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B6897C3-521C-DD9A-40D0-94F583FCB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t="9474" r="17917" b="25460"/>
          <a:stretch>
            <a:fillRect/>
          </a:stretch>
        </p:blipFill>
        <p:spPr>
          <a:xfrm>
            <a:off x="4783624" y="3708756"/>
            <a:ext cx="2334630" cy="2286425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3A242EB6-98A2-972E-7450-AD1187D3C8F5}"/>
              </a:ext>
            </a:extLst>
          </p:cNvPr>
          <p:cNvSpPr/>
          <p:nvPr/>
        </p:nvSpPr>
        <p:spPr>
          <a:xfrm>
            <a:off x="1066682" y="1862188"/>
            <a:ext cx="4694035" cy="16753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>
              <a:lnSpc>
                <a:spcPct val="108000"/>
              </a:lnSpc>
              <a:spcBef>
                <a:spcPts val="99"/>
              </a:spcBef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Strategische Ausrichtung: </a:t>
            </a:r>
            <a:endParaRPr lang="en-US" sz="1400" b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Über die hierarchische Linien und die SGS (GKG/KGK).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Konzeptionelle Ebene: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Involvierung der Stakeholder in geeigneter Form bei Produkt- und Architekturthemen (z. B. Review der Architekturvision oder des Kommunikationskonzepts).</a:t>
            </a:r>
            <a:endParaRPr lang="en-US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feld 15">
            <a:extLst>
              <a:ext uri="{FF2B5EF4-FFF2-40B4-BE49-F238E27FC236}">
                <a16:creationId xmlns:a16="http://schemas.microsoft.com/office/drawing/2014/main" id="{197F2CDF-28B7-9A43-E2EB-C6756F5686A5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Mitgestaltungsmöglichkeiten I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Possibilités de participation I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E49042F9-2998-E30A-F409-753CF48D9828}"/>
              </a:ext>
            </a:extLst>
          </p:cNvPr>
          <p:cNvCxnSpPr>
            <a:cxnSpLocks/>
          </p:cNvCxnSpPr>
          <p:nvPr/>
        </p:nvCxnSpPr>
        <p:spPr>
          <a:xfrm flipV="1">
            <a:off x="6024004" y="1885069"/>
            <a:ext cx="0" cy="1568545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13" name="object 4">
            <a:extLst>
              <a:ext uri="{FF2B5EF4-FFF2-40B4-BE49-F238E27FC236}">
                <a16:creationId xmlns:a16="http://schemas.microsoft.com/office/drawing/2014/main" id="{AE3BB29C-E491-6C20-44B2-49A89185D72E}"/>
              </a:ext>
            </a:extLst>
          </p:cNvPr>
          <p:cNvSpPr/>
          <p:nvPr/>
        </p:nvSpPr>
        <p:spPr>
          <a:xfrm>
            <a:off x="6287292" y="1862188"/>
            <a:ext cx="4694035" cy="19080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>
              <a:lnSpc>
                <a:spcPct val="108000"/>
              </a:lnSpc>
              <a:spcBef>
                <a:spcPts val="99"/>
              </a:spcBef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Orientation stratégique 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Par la voie hiérarchique et la SGS (CGC/GCS).</a:t>
            </a:r>
          </a:p>
          <a:p>
            <a:pPr>
              <a:lnSpc>
                <a:spcPct val="108000"/>
              </a:lnSpc>
              <a:spcBef>
                <a:spcPts val="99"/>
              </a:spcBef>
            </a:pPr>
            <a:endParaRPr lang="de-CH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  <a:buSzPct val="45000"/>
            </a:pP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Niveau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conceptuel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Implication des parties prenantes sous une forme appropriée dans les questions relatives aux produits et à l'architecture (par exemple, examen de la vision architecturale ou du concept de communication).</a:t>
            </a:r>
            <a:endParaRPr lang="en-US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Textfeld 687"/>
          <p:cNvSpPr/>
          <p:nvPr/>
        </p:nvSpPr>
        <p:spPr>
          <a:xfrm>
            <a:off x="0" y="0"/>
            <a:ext cx="177480" cy="240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920" tIns="45000" rIns="88920" bIns="45000" anchor="t">
            <a:spAutoFit/>
          </a:bodyPr>
          <a:lstStyle/>
          <a:p>
            <a:endParaRPr lang="en-US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DCA3D2ED-1E2E-EECA-14FD-6609A9E71A9B}"/>
              </a:ext>
            </a:extLst>
          </p:cNvPr>
          <p:cNvSpPr/>
          <p:nvPr/>
        </p:nvSpPr>
        <p:spPr>
          <a:xfrm>
            <a:off x="1066682" y="1862188"/>
            <a:ext cx="4694035" cy="382088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>
              <a:lnSpc>
                <a:spcPct val="108000"/>
              </a:lnSpc>
              <a:spcBef>
                <a:spcPts val="99"/>
              </a:spcBef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Fachliche Ebene (z. B. Datenpublikation):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Wingdings" panose="05000000000000000000" pitchFamily="2" charset="2"/>
              <a:buChar char="§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Direkte Beteiligung in dedizierten Workshops, z. B. KGK oder GKG</a:t>
            </a:r>
            <a:b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 operativer Ebene 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Mitwirken im Bereich Datenmanagement oder Nutzerbetreuung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 im Rahmen von Sprint Reviews, </a:t>
            </a:r>
            <a:b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SLA-Prozess etc. 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Kernteam SWISSGEO: 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Vertreter von geodienste.ch, geocat.ch,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geo.admin.ch, der KGK-Geschäftsstelle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/>
                <a:cs typeface="Segoe UI"/>
              </a:rPr>
              <a:t>sowie Vertretungen der Kantone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Umsetzung in Abstimmung mit den </a:t>
            </a:r>
            <a:b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bestehenden Linienorganisationen</a:t>
            </a:r>
            <a:endParaRPr lang="en-US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feld 15">
            <a:extLst>
              <a:ext uri="{FF2B5EF4-FFF2-40B4-BE49-F238E27FC236}">
                <a16:creationId xmlns:a16="http://schemas.microsoft.com/office/drawing/2014/main" id="{071FE7F9-E2C1-936E-4392-770106C2EE2C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Mitgestaltungsmöglichkeiten II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Possibilités de participation II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67A525C-A825-988C-835C-F2B8B42A5352}"/>
              </a:ext>
            </a:extLst>
          </p:cNvPr>
          <p:cNvSpPr/>
          <p:nvPr/>
        </p:nvSpPr>
        <p:spPr>
          <a:xfrm>
            <a:off x="6287292" y="1862188"/>
            <a:ext cx="4694035" cy="39890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>
              <a:lnSpc>
                <a:spcPct val="108000"/>
              </a:lnSpc>
              <a:spcBef>
                <a:spcPts val="99"/>
              </a:spcBef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 niveau technique (par exemple, publication de données) 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Participation directe à des ateliers dédiés, par exemple CGC ou GCS</a:t>
            </a:r>
            <a:br>
              <a:rPr lang="fr-FR" sz="1400" i="1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fr-FR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 niveau opérationnel :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Participation à la gestion des données ou à l'accompagnement des utilisateurs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Retour d'expérience dans le cadre des revues de sprint, du processus SLA, etc.</a:t>
            </a:r>
          </a:p>
          <a:p>
            <a:pPr>
              <a:lnSpc>
                <a:spcPct val="108000"/>
              </a:lnSpc>
              <a:spcBef>
                <a:spcPts val="99"/>
              </a:spcBef>
            </a:pPr>
            <a:endParaRPr lang="fr-FR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8000"/>
              </a:lnSpc>
              <a:spcBef>
                <a:spcPts val="99"/>
              </a:spcBef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Équipe centrale SWISSGEO :</a:t>
            </a:r>
          </a:p>
          <a:p>
            <a:pPr marL="285750" indent="-285750">
              <a:buSzPct val="45000"/>
              <a:buFont typeface="Arial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Représentants de geodienste.ch, geocat.ch, geo.admin.ch, du secrétariat de la KGK ainsi que des représentants des canto</a:t>
            </a:r>
            <a:r>
              <a:rPr lang="fr-FR" sz="1400" i="1">
                <a:solidFill>
                  <a:srgbClr val="1C6B85"/>
                </a:solidFill>
                <a:latin typeface="Segoe UI"/>
                <a:cs typeface="Segoe UI"/>
              </a:rPr>
              <a:t>ns</a:t>
            </a:r>
          </a:p>
          <a:p>
            <a:pPr marL="285750" indent="-285750">
              <a:lnSpc>
                <a:spcPct val="108000"/>
              </a:lnSpc>
              <a:spcBef>
                <a:spcPts val="99"/>
              </a:spcBef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Mise en œuvre en concertation avec les organisations hiérarchiques existantes</a:t>
            </a:r>
            <a:endParaRPr lang="en-US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Gerader Verbinder 8">
            <a:extLst>
              <a:ext uri="{FF2B5EF4-FFF2-40B4-BE49-F238E27FC236}">
                <a16:creationId xmlns:a16="http://schemas.microsoft.com/office/drawing/2014/main" id="{0422BD3C-76FE-C6EB-3CB9-BBFB82BE1AE8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86DA4B17-FB36-B908-A1A5-A55214D644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5121" y="4293961"/>
            <a:ext cx="1497239" cy="1497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object 2"/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AB585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6" name="PlaceHolder 1"/>
          <p:cNvSpPr>
            <a:spLocks noGrp="1"/>
          </p:cNvSpPr>
          <p:nvPr>
            <p:ph type="title"/>
          </p:nvPr>
        </p:nvSpPr>
        <p:spPr>
          <a:xfrm>
            <a:off x="4303980" y="3939594"/>
            <a:ext cx="7949880" cy="1319204"/>
          </a:xfrm>
          <a:prstGeom prst="rect">
            <a:avLst/>
          </a:prstGeom>
          <a:noFill/>
          <a:ln w="0">
            <a:noFill/>
          </a:ln>
        </p:spPr>
        <p:txBody>
          <a:bodyPr lIns="0" tIns="38160" rIns="0" bIns="0" anchor="t">
            <a:spAutoFit/>
          </a:bodyPr>
          <a:lstStyle/>
          <a:p>
            <a:pPr marL="6480" indent="0" algn="l" defTabSz="914400">
              <a:lnSpc>
                <a:spcPct val="108000"/>
              </a:lnSpc>
              <a:spcBef>
                <a:spcPts val="99"/>
              </a:spcBef>
              <a:buNone/>
              <a:tabLst>
                <a:tab pos="0" algn="l"/>
              </a:tabLst>
            </a:pPr>
            <a:br>
              <a:rPr sz="3000"/>
            </a:br>
            <a:br>
              <a:rPr sz="30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677" name="object 4"/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678" name="object 5"/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79" name="object 6"/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80" name="object 7"/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81" name="object 8"/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82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C454250B-D13B-4FF1-BCB8-DA1CC4B33DC2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33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BE45F7EC-352C-422B-B224-7FBB0ACD9163}"/>
              </a:ext>
            </a:extLst>
          </p:cNvPr>
          <p:cNvSpPr txBox="1">
            <a:spLocks/>
          </p:cNvSpPr>
          <p:nvPr/>
        </p:nvSpPr>
        <p:spPr>
          <a:xfrm>
            <a:off x="1523520" y="1262160"/>
            <a:ext cx="79151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r>
              <a:rPr lang="de-CH" sz="3000" b="1">
                <a:solidFill>
                  <a:schemeClr val="bg1"/>
                </a:solidFill>
                <a:latin typeface="Segoe UI"/>
              </a:rPr>
              <a:t>Kommunikation und </a:t>
            </a:r>
            <a:br>
              <a:rPr lang="de-CH" sz="3000" b="1">
                <a:latin typeface="Segoe UI"/>
              </a:rPr>
            </a:br>
            <a:r>
              <a:rPr lang="de-CH" sz="3000" b="1">
                <a:solidFill>
                  <a:schemeClr val="bg1"/>
                </a:solidFill>
                <a:latin typeface="Segoe UI"/>
              </a:rPr>
              <a:t>Mitarbeit</a:t>
            </a:r>
            <a:endParaRPr lang="de-CH" sz="3000">
              <a:solidFill>
                <a:schemeClr val="bg1"/>
              </a:solidFill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B025B36-F57B-DFAB-A769-9884521ECFAC}"/>
              </a:ext>
            </a:extLst>
          </p:cNvPr>
          <p:cNvSpPr txBox="1">
            <a:spLocks/>
          </p:cNvSpPr>
          <p:nvPr/>
        </p:nvSpPr>
        <p:spPr>
          <a:xfrm>
            <a:off x="1523520" y="2285204"/>
            <a:ext cx="7573680" cy="73866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>
                <a:solidFill>
                  <a:schemeClr val="bg1"/>
                </a:solidFill>
                <a:latin typeface="Segoe UI"/>
                <a:ea typeface="Segoe UI Black"/>
                <a:cs typeface="Segoe UI"/>
              </a:rPr>
              <a:t>Communication et </a:t>
            </a:r>
            <a:r>
              <a:rPr lang="de-CH" sz="3000" b="1" i="1" err="1">
                <a:solidFill>
                  <a:schemeClr val="bg1"/>
                </a:solidFill>
                <a:latin typeface="Segoe UI"/>
                <a:ea typeface="Segoe UI Black"/>
                <a:cs typeface="Segoe UI"/>
              </a:rPr>
              <a:t>collaboration</a:t>
            </a:r>
            <a:br>
              <a:rPr lang="de-CH" sz="30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800" b="1">
                <a:solidFill>
                  <a:schemeClr val="bg1"/>
                </a:solidFill>
                <a:latin typeface="Segoe UI"/>
                <a:cs typeface="Segoe UI"/>
              </a:rPr>
              <a:t>Beat Tschanz</a:t>
            </a:r>
            <a:endParaRPr lang="de-CH" sz="1200">
              <a:solidFill>
                <a:schemeClr val="bg1"/>
              </a:solidFill>
              <a:latin typeface="Segoe UI"/>
              <a:cs typeface="Segoe UI"/>
            </a:endParaRPr>
          </a:p>
        </p:txBody>
      </p:sp>
      <p:cxnSp>
        <p:nvCxnSpPr>
          <p:cNvPr id="6" name="Gerader Verbinder 8">
            <a:extLst>
              <a:ext uri="{FF2B5EF4-FFF2-40B4-BE49-F238E27FC236}">
                <a16:creationId xmlns:a16="http://schemas.microsoft.com/office/drawing/2014/main" id="{FF88BE1E-A230-EAEA-39B0-7F8B89F40F30}"/>
              </a:ext>
            </a:extLst>
          </p:cNvPr>
          <p:cNvCxnSpPr>
            <a:cxnSpLocks/>
          </p:cNvCxnSpPr>
          <p:nvPr/>
        </p:nvCxnSpPr>
        <p:spPr>
          <a:xfrm>
            <a:off x="1523520" y="2221448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object 43"/>
          <p:cNvSpPr/>
          <p:nvPr/>
        </p:nvSpPr>
        <p:spPr>
          <a:xfrm>
            <a:off x="12734520" y="1424697"/>
            <a:ext cx="10342080" cy="33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18" name="object 89"/>
          <p:cNvSpPr/>
          <p:nvPr/>
        </p:nvSpPr>
        <p:spPr>
          <a:xfrm>
            <a:off x="23636400" y="6638937"/>
            <a:ext cx="19296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  <a:tabLst>
                <a:tab pos="0" algn="l"/>
              </a:tabLst>
            </a:pPr>
            <a:fld id="{07D8FCBC-EA15-4108-94E4-C53A673D1312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34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3275DEE-5BE9-E5F3-5130-653534573B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94" y="4033571"/>
            <a:ext cx="4640549" cy="3093699"/>
          </a:xfrm>
          <a:prstGeom prst="rect">
            <a:avLst/>
          </a:prstGeom>
        </p:spPr>
      </p:pic>
      <p:sp>
        <p:nvSpPr>
          <p:cNvPr id="9" name="Textfeld 15">
            <a:extLst>
              <a:ext uri="{FF2B5EF4-FFF2-40B4-BE49-F238E27FC236}">
                <a16:creationId xmlns:a16="http://schemas.microsoft.com/office/drawing/2014/main" id="{C320338B-7CA6-6D81-9735-5CA48B06A8B5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Kommunikation und föderales </a:t>
            </a:r>
            <a:r>
              <a:rPr lang="de-CH" b="1" err="1">
                <a:solidFill>
                  <a:srgbClr val="266273"/>
                </a:solidFill>
                <a:latin typeface="Segoe UI"/>
              </a:rPr>
              <a:t>Enablement</a:t>
            </a:r>
            <a:endParaRPr lang="de-CH" b="1">
              <a:solidFill>
                <a:srgbClr val="266273"/>
              </a:solidFill>
              <a:latin typeface="Segoe UI"/>
            </a:endParaRP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Communication et accompagnement fédéral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E9ABE9EE-80CC-A9DD-480A-68E0AA2A2E04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13" name="object 4">
            <a:extLst>
              <a:ext uri="{FF2B5EF4-FFF2-40B4-BE49-F238E27FC236}">
                <a16:creationId xmlns:a16="http://schemas.microsoft.com/office/drawing/2014/main" id="{E63DF14D-9064-37D5-0FFD-E14D850FE08C}"/>
              </a:ext>
            </a:extLst>
          </p:cNvPr>
          <p:cNvSpPr/>
          <p:nvPr/>
        </p:nvSpPr>
        <p:spPr>
          <a:xfrm>
            <a:off x="1066682" y="1476086"/>
            <a:ext cx="4694035" cy="34158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Warum braucht es eine «Identität»?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 NGDI und die nationale Geoplattform sichtbar machen.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Bund und Kantone treten gleichberechtigt unter einem verlässlichen Dach auf.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 bringt ein Corporate Design?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Erhöht die Wiedererkennbarkeit und das Verständnis. 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Reduziert den Aufwand für alle durch verbindliche Leitplanken und klare Standards.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Wie funktioniert das für die Partner?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Partner erhalten direkt nutzbare Hilfsmittel und Vorlagen für Sprache und Design.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62D03FAF-24D4-A6EF-6663-3AA8A88DC12F}"/>
              </a:ext>
            </a:extLst>
          </p:cNvPr>
          <p:cNvSpPr/>
          <p:nvPr/>
        </p:nvSpPr>
        <p:spPr>
          <a:xfrm>
            <a:off x="6431283" y="1466447"/>
            <a:ext cx="4694035" cy="38812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Pourquoi a-t-on besoin d'une « identité » ?</a:t>
            </a:r>
            <a:endParaRPr lang="de-CH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Assurer la visibilité de l'INDG et de la </a:t>
            </a:r>
            <a:r>
              <a:rPr lang="fr-FR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géoplateforme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nationale.</a:t>
            </a:r>
            <a:endParaRPr lang="fr-FR" sz="1400" i="1">
              <a:solidFill>
                <a:srgbClr val="1C6B85"/>
              </a:solidFill>
              <a:highlight>
                <a:srgbClr val="FFFF00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Confédération et les cantons agissent sur un pied d'égalité sous une structure solide.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Quels sont les avantages d’une identité visuelle ?</a:t>
            </a:r>
            <a:endParaRPr lang="de-CH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Améliore la reconnaissance et la compréhension.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Elle réduit la charge de travail pour tous grâce à des lignes directrices contraignantes et des normes claires.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Comment cela fonctionne-t-il pour les partenaires ?</a:t>
            </a:r>
            <a:endParaRPr lang="de-CH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 partenaires reçoivent des 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outils et des modèles prêts à 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l’emploi pour le langage et le </a:t>
            </a:r>
            <a:b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design.</a:t>
            </a:r>
            <a:endParaRPr lang="de-CH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C6BF75C-1409-67E3-1DF4-E50960182D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730" y="4549514"/>
            <a:ext cx="3815043" cy="20542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15">
            <a:extLst>
              <a:ext uri="{FF2B5EF4-FFF2-40B4-BE49-F238E27FC236}">
                <a16:creationId xmlns:a16="http://schemas.microsoft.com/office/drawing/2014/main" id="{54D93018-421E-7D69-CFB5-E619D6E7FA59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 b="1">
                <a:solidFill>
                  <a:srgbClr val="266273"/>
                </a:solidFill>
                <a:latin typeface="Segoe UI"/>
              </a:rPr>
              <a:t>Call-</a:t>
            </a:r>
            <a:r>
              <a:rPr lang="de-CH" b="1" err="1">
                <a:solidFill>
                  <a:srgbClr val="266273"/>
                </a:solidFill>
                <a:latin typeface="Segoe UI"/>
              </a:rPr>
              <a:t>to</a:t>
            </a:r>
            <a:r>
              <a:rPr lang="de-CH" b="1">
                <a:solidFill>
                  <a:srgbClr val="266273"/>
                </a:solidFill>
                <a:latin typeface="Segoe UI"/>
              </a:rPr>
              <a:t>-Action</a:t>
            </a: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Appel à l'action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8" name="Gerader Verbinder 8">
            <a:extLst>
              <a:ext uri="{FF2B5EF4-FFF2-40B4-BE49-F238E27FC236}">
                <a16:creationId xmlns:a16="http://schemas.microsoft.com/office/drawing/2014/main" id="{B3176452-446B-F7D7-9621-B84AD88E17AF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4296196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12" name="object 4">
            <a:extLst>
              <a:ext uri="{FF2B5EF4-FFF2-40B4-BE49-F238E27FC236}">
                <a16:creationId xmlns:a16="http://schemas.microsoft.com/office/drawing/2014/main" id="{672B70B6-668F-EFA6-1590-12C30CB9A392}"/>
              </a:ext>
            </a:extLst>
          </p:cNvPr>
          <p:cNvSpPr/>
          <p:nvPr/>
        </p:nvSpPr>
        <p:spPr>
          <a:xfrm>
            <a:off x="1066682" y="1476086"/>
            <a:ext cx="4694035" cy="18035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Informationen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innerhalb der eigenen Organisation 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weitergeben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(Mitarbeiter, Partner – Datenverantwortlich / zuständige Stellen)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Teilnahme an «Deep </a:t>
            </a:r>
            <a:r>
              <a:rPr lang="de-CH" sz="14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dives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Unterstützung im Rahmen Workshops und Anfragen (z.B. in Architekturthemen, Produktgestaltung)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Unterstützung beim Co-Marketing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55F1C80D-37AD-DDF2-860F-D80CD7605672}"/>
              </a:ext>
            </a:extLst>
          </p:cNvPr>
          <p:cNvSpPr/>
          <p:nvPr/>
        </p:nvSpPr>
        <p:spPr>
          <a:xfrm>
            <a:off x="6287292" y="1495004"/>
            <a:ext cx="4694035" cy="20362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Transmettre des informations 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 sein de sa propre organisation (collaborateurs, partenaires, responsables du traitement des données/services compétents)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Participation à des « Deep dives » 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apport d'un soutien dans le cadre d'ateliers et en réponse à des demandes (par exemple sur des thèmes liés à l'architecture ou à la conception de produits)</a:t>
            </a:r>
          </a:p>
          <a:p>
            <a:pPr marL="177930" indent="-1714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Arial" panose="020B0604020202020204" pitchFamily="34" charset="0"/>
              <a:buChar char="•"/>
            </a:pP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Accompagnement en matière de </a:t>
            </a:r>
            <a:r>
              <a:rPr lang="fr-FR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</a:t>
            </a:r>
            <a:r>
              <a:rPr lang="fr-FR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-marketing</a:t>
            </a:r>
            <a:endParaRPr lang="de-CH" sz="14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4DFD24-15AB-206C-4A3D-8B97DCC1B23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8"/>
          <a:stretch>
            <a:fillRect/>
          </a:stretch>
        </p:blipFill>
        <p:spPr>
          <a:xfrm>
            <a:off x="815774" y="3715473"/>
            <a:ext cx="2298918" cy="207572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object 2"/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F3CB6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8" name="PlaceHolder 1"/>
          <p:cNvSpPr>
            <a:spLocks noGrp="1"/>
          </p:cNvSpPr>
          <p:nvPr>
            <p:ph type="title"/>
          </p:nvPr>
        </p:nvSpPr>
        <p:spPr>
          <a:xfrm>
            <a:off x="4734720" y="4117876"/>
            <a:ext cx="6709680" cy="822465"/>
          </a:xfrm>
          <a:prstGeom prst="rect">
            <a:avLst/>
          </a:prstGeom>
          <a:noFill/>
          <a:ln w="0">
            <a:noFill/>
          </a:ln>
        </p:spPr>
        <p:txBody>
          <a:bodyPr lIns="0" tIns="38160" rIns="0" bIns="0" anchor="t">
            <a:spAutoFit/>
          </a:bodyPr>
          <a:lstStyle/>
          <a:p>
            <a:pPr marL="6480" indent="0" algn="l" defTabSz="914400">
              <a:lnSpc>
                <a:spcPct val="108000"/>
              </a:lnSpc>
              <a:spcBef>
                <a:spcPts val="99"/>
              </a:spcBef>
              <a:buNone/>
              <a:tabLst>
                <a:tab pos="0" algn="l"/>
              </a:tabLst>
            </a:pPr>
            <a:br>
              <a:rPr sz="30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729" name="object 4"/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730" name="object 5"/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1" name="object 6"/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2" name="object 7"/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3" name="object 8"/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734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45FDD752-9A2D-43EA-9B99-F858948AC0A9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36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D1850CC1-D116-AFEE-FC46-215426336509}"/>
              </a:ext>
            </a:extLst>
          </p:cNvPr>
          <p:cNvSpPr txBox="1">
            <a:spLocks/>
          </p:cNvSpPr>
          <p:nvPr/>
        </p:nvSpPr>
        <p:spPr>
          <a:xfrm>
            <a:off x="1523520" y="1237776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r>
              <a:rPr lang="de-CH" sz="3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Fragen und Antworten</a:t>
            </a:r>
            <a:endParaRPr lang="de-CH" sz="3000">
              <a:solidFill>
                <a:schemeClr val="bg1"/>
              </a:solidFill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378B2F6-3EA8-F25C-4C54-B3E22597A53E}"/>
              </a:ext>
            </a:extLst>
          </p:cNvPr>
          <p:cNvSpPr txBox="1">
            <a:spLocks/>
          </p:cNvSpPr>
          <p:nvPr/>
        </p:nvSpPr>
        <p:spPr>
          <a:xfrm>
            <a:off x="1523520" y="1767044"/>
            <a:ext cx="7573680" cy="73866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Questions et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réponses</a:t>
            </a:r>
            <a:br>
              <a:rPr lang="de-CH" sz="3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800" b="1">
                <a:solidFill>
                  <a:schemeClr val="bg1"/>
                </a:solidFill>
                <a:latin typeface="Segoe UI"/>
              </a:rPr>
              <a:t>Beat Tschanz</a:t>
            </a:r>
            <a:endParaRPr lang="de-CH" sz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Gerader Verbinder 8">
            <a:extLst>
              <a:ext uri="{FF2B5EF4-FFF2-40B4-BE49-F238E27FC236}">
                <a16:creationId xmlns:a16="http://schemas.microsoft.com/office/drawing/2014/main" id="{D968CBA7-9671-24CF-274F-B971C25BADBB}"/>
              </a:ext>
            </a:extLst>
          </p:cNvPr>
          <p:cNvCxnSpPr>
            <a:cxnSpLocks/>
          </p:cNvCxnSpPr>
          <p:nvPr/>
        </p:nvCxnSpPr>
        <p:spPr>
          <a:xfrm>
            <a:off x="1523520" y="1767044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object 3"/>
          <p:cNvPicPr/>
          <p:nvPr/>
        </p:nvPicPr>
        <p:blipFill>
          <a:blip r:embed="rId3"/>
          <a:stretch/>
        </p:blipFill>
        <p:spPr>
          <a:xfrm>
            <a:off x="540360" y="540000"/>
            <a:ext cx="11103840" cy="541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6" name="Rechteck 54"/>
          <p:cNvSpPr/>
          <p:nvPr/>
        </p:nvSpPr>
        <p:spPr>
          <a:xfrm>
            <a:off x="542880" y="543960"/>
            <a:ext cx="11101320" cy="5408640"/>
          </a:xfrm>
          <a:prstGeom prst="rect">
            <a:avLst/>
          </a:prstGeom>
          <a:solidFill>
            <a:srgbClr val="1C6B85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DE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737" name="object 4"/>
          <p:cNvGrpSpPr/>
          <p:nvPr/>
        </p:nvGrpSpPr>
        <p:grpSpPr>
          <a:xfrm>
            <a:off x="7315920" y="3068640"/>
            <a:ext cx="4329000" cy="2883960"/>
            <a:chOff x="7315920" y="3068640"/>
            <a:chExt cx="4329000" cy="2883960"/>
          </a:xfrm>
        </p:grpSpPr>
        <p:sp>
          <p:nvSpPr>
            <p:cNvPr id="738" name="object 5"/>
            <p:cNvSpPr/>
            <p:nvPr/>
          </p:nvSpPr>
          <p:spPr>
            <a:xfrm>
              <a:off x="7797600" y="3549960"/>
              <a:ext cx="3847320" cy="1920600"/>
            </a:xfrm>
            <a:custGeom>
              <a:avLst/>
              <a:gdLst>
                <a:gd name="textAreaLeft" fmla="*/ 0 w 3847320"/>
                <a:gd name="textAreaRight" fmla="*/ 3852720 w 3847320"/>
                <a:gd name="textAreaTop" fmla="*/ 0 h 1920600"/>
                <a:gd name="textAreaBottom" fmla="*/ 1926000 h 19206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9" name="object 6"/>
            <p:cNvSpPr/>
            <p:nvPr/>
          </p:nvSpPr>
          <p:spPr>
            <a:xfrm>
              <a:off x="9241920" y="3549960"/>
              <a:ext cx="1439280" cy="1439280"/>
            </a:xfrm>
            <a:custGeom>
              <a:avLst/>
              <a:gdLst>
                <a:gd name="textAreaLeft" fmla="*/ 0 w 1439280"/>
                <a:gd name="textAreaRight" fmla="*/ 1444680 w 1439280"/>
                <a:gd name="textAreaTop" fmla="*/ 0 h 1439280"/>
                <a:gd name="textAreaBottom" fmla="*/ 1444680 h 14392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40" name="object 7"/>
            <p:cNvSpPr/>
            <p:nvPr/>
          </p:nvSpPr>
          <p:spPr>
            <a:xfrm>
              <a:off x="8278920" y="4031640"/>
              <a:ext cx="2883960" cy="957960"/>
            </a:xfrm>
            <a:custGeom>
              <a:avLst/>
              <a:gdLst>
                <a:gd name="textAreaLeft" fmla="*/ 0 w 2883960"/>
                <a:gd name="textAreaRight" fmla="*/ 2889360 w 2883960"/>
                <a:gd name="textAreaTop" fmla="*/ 0 h 957960"/>
                <a:gd name="textAreaBottom" fmla="*/ 963360 h 9579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41" name="object 8"/>
            <p:cNvSpPr/>
            <p:nvPr/>
          </p:nvSpPr>
          <p:spPr>
            <a:xfrm>
              <a:off x="7315920" y="3068640"/>
              <a:ext cx="3847320" cy="2883960"/>
            </a:xfrm>
            <a:custGeom>
              <a:avLst/>
              <a:gdLst>
                <a:gd name="textAreaLeft" fmla="*/ 0 w 3847320"/>
                <a:gd name="textAreaRight" fmla="*/ 3852720 w 3847320"/>
                <a:gd name="textAreaTop" fmla="*/ 0 h 2883960"/>
                <a:gd name="textAreaBottom" fmla="*/ 2889360 h 28839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" name="PlaceHolder 1">
            <a:extLst>
              <a:ext uri="{FF2B5EF4-FFF2-40B4-BE49-F238E27FC236}">
                <a16:creationId xmlns:a16="http://schemas.microsoft.com/office/drawing/2014/main" id="{B28F1624-4F43-6ED0-385F-6C18874F8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CH" sz="3000" spc="11">
                <a:solidFill>
                  <a:schemeClr val="bg1"/>
                </a:solidFill>
                <a:latin typeface="Segoe UI Bold"/>
                <a:ea typeface="Segoe UI Black"/>
              </a:rPr>
              <a:t>Danke. </a:t>
            </a:r>
            <a:r>
              <a:rPr lang="de-CH" sz="3000" i="1" spc="11">
                <a:solidFill>
                  <a:schemeClr val="bg1"/>
                </a:solidFill>
                <a:latin typeface="Segoe UI Bold"/>
                <a:ea typeface="Segoe UI Black"/>
              </a:rPr>
              <a:t>Merci. </a:t>
            </a:r>
            <a:endParaRPr lang="en-US" sz="3000" b="0" i="1" u="none" strike="noStrike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cxnSp>
        <p:nvCxnSpPr>
          <p:cNvPr id="4" name="Gerader Verbinder 8">
            <a:extLst>
              <a:ext uri="{FF2B5EF4-FFF2-40B4-BE49-F238E27FC236}">
                <a16:creationId xmlns:a16="http://schemas.microsoft.com/office/drawing/2014/main" id="{4CDC74D0-3095-209E-E98F-F0738172B791}"/>
              </a:ext>
            </a:extLst>
          </p:cNvPr>
          <p:cNvCxnSpPr>
            <a:cxnSpLocks/>
          </p:cNvCxnSpPr>
          <p:nvPr/>
        </p:nvCxnSpPr>
        <p:spPr>
          <a:xfrm>
            <a:off x="1523520" y="1733768"/>
            <a:ext cx="54320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F401BDA3-EB33-4E74-CCF7-366605AD9D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23520" y="2197509"/>
            <a:ext cx="1742261" cy="17422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4AD26-FA7A-7F19-0320-FA8D1EA04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object 2">
            <a:extLst>
              <a:ext uri="{FF2B5EF4-FFF2-40B4-BE49-F238E27FC236}">
                <a16:creationId xmlns:a16="http://schemas.microsoft.com/office/drawing/2014/main" id="{B1F83A39-173A-2910-247D-8FB043A0BE0E}"/>
              </a:ext>
            </a:extLst>
          </p:cNvPr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D3E0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rgbClr val="C4D6DB"/>
              </a:solidFill>
              <a:effectLst/>
              <a:uFillTx/>
              <a:latin typeface="Calibri"/>
            </a:endParaRPr>
          </a:p>
        </p:txBody>
      </p:sp>
      <p:grpSp>
        <p:nvGrpSpPr>
          <p:cNvPr id="260" name="object 4">
            <a:extLst>
              <a:ext uri="{FF2B5EF4-FFF2-40B4-BE49-F238E27FC236}">
                <a16:creationId xmlns:a16="http://schemas.microsoft.com/office/drawing/2014/main" id="{0717EFD1-58F7-B59E-A992-7566D601B958}"/>
              </a:ext>
            </a:extLst>
          </p:cNvPr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261" name="object 5">
              <a:extLst>
                <a:ext uri="{FF2B5EF4-FFF2-40B4-BE49-F238E27FC236}">
                  <a16:creationId xmlns:a16="http://schemas.microsoft.com/office/drawing/2014/main" id="{C674E7B4-DED3-147D-EE94-7274167BAC26}"/>
                </a:ext>
              </a:extLst>
            </p:cNvPr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2" name="object 6">
              <a:extLst>
                <a:ext uri="{FF2B5EF4-FFF2-40B4-BE49-F238E27FC236}">
                  <a16:creationId xmlns:a16="http://schemas.microsoft.com/office/drawing/2014/main" id="{1C6DBD77-C3B5-40FE-AAD8-A32EE1D42246}"/>
                </a:ext>
              </a:extLst>
            </p:cNvPr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object 7">
              <a:extLst>
                <a:ext uri="{FF2B5EF4-FFF2-40B4-BE49-F238E27FC236}">
                  <a16:creationId xmlns:a16="http://schemas.microsoft.com/office/drawing/2014/main" id="{978CFA74-9E54-C48A-56CB-6E5C9080FBDD}"/>
                </a:ext>
              </a:extLst>
            </p:cNvPr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4" name="object 8">
              <a:extLst>
                <a:ext uri="{FF2B5EF4-FFF2-40B4-BE49-F238E27FC236}">
                  <a16:creationId xmlns:a16="http://schemas.microsoft.com/office/drawing/2014/main" id="{77B08D5F-C37C-FF4A-C9F5-58F81E5CA7F1}"/>
                </a:ext>
              </a:extLst>
            </p:cNvPr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65" name="object 17">
            <a:extLst>
              <a:ext uri="{FF2B5EF4-FFF2-40B4-BE49-F238E27FC236}">
                <a16:creationId xmlns:a16="http://schemas.microsoft.com/office/drawing/2014/main" id="{2720263B-713C-91CD-971C-82B27B435C07}"/>
              </a:ext>
            </a:extLst>
          </p:cNvPr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06014168-0735-4D64-8B97-9FE5C0968E4C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4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6FC6E040-B121-E5E9-FC4B-3B7CC2CB5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CH" sz="3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NGDI / SWISSGEO</a:t>
            </a:r>
            <a:endParaRPr lang="en-US" sz="3000" b="0" u="none" strike="noStrike">
              <a:solidFill>
                <a:srgbClr val="1C6B85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PlaceHolder 2">
            <a:extLst>
              <a:ext uri="{FF2B5EF4-FFF2-40B4-BE49-F238E27FC236}">
                <a16:creationId xmlns:a16="http://schemas.microsoft.com/office/drawing/2014/main" id="{D59381C0-70A2-0DE4-BD3A-9FD79A5DB062}"/>
              </a:ext>
            </a:extLst>
          </p:cNvPr>
          <p:cNvSpPr txBox="1">
            <a:spLocks/>
          </p:cNvSpPr>
          <p:nvPr/>
        </p:nvSpPr>
        <p:spPr>
          <a:xfrm>
            <a:off x="1523520" y="1767044"/>
            <a:ext cx="7573680" cy="67710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>
                <a:solidFill>
                  <a:srgbClr val="1C6B85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L’INDG / SWISSGEO </a:t>
            </a:r>
            <a:br>
              <a:rPr lang="de-CH" sz="3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Alain Buogo / </a:t>
            </a:r>
            <a:r>
              <a:rPr lang="de-CH" sz="1400" b="1" err="1">
                <a:solidFill>
                  <a:srgbClr val="1C6B8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Romedi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Filli</a:t>
            </a:r>
          </a:p>
        </p:txBody>
      </p:sp>
      <p:cxnSp>
        <p:nvCxnSpPr>
          <p:cNvPr id="2" name="Gerader Verbinder 8">
            <a:extLst>
              <a:ext uri="{FF2B5EF4-FFF2-40B4-BE49-F238E27FC236}">
                <a16:creationId xmlns:a16="http://schemas.microsoft.com/office/drawing/2014/main" id="{EEA74DA5-5ABF-913E-7F9B-FE9B0D0AF43F}"/>
              </a:ext>
            </a:extLst>
          </p:cNvPr>
          <p:cNvCxnSpPr>
            <a:cxnSpLocks/>
          </p:cNvCxnSpPr>
          <p:nvPr/>
        </p:nvCxnSpPr>
        <p:spPr>
          <a:xfrm>
            <a:off x="1523520" y="1764248"/>
            <a:ext cx="3510298" cy="0"/>
          </a:xfrm>
          <a:prstGeom prst="straightConnector1">
            <a:avLst/>
          </a:prstGeom>
          <a:ln w="12700">
            <a:solidFill>
              <a:srgbClr val="1C6B85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15956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rafik 278">
            <a:extLst>
              <a:ext uri="{FF2B5EF4-FFF2-40B4-BE49-F238E27FC236}">
                <a16:creationId xmlns:a16="http://schemas.microsoft.com/office/drawing/2014/main" id="{E204152C-2E8D-4856-2EE2-F566FCBDF0E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27860" y="4682679"/>
            <a:ext cx="336781" cy="231071"/>
          </a:xfrm>
          <a:prstGeom prst="rect">
            <a:avLst/>
          </a:prstGeom>
        </p:spPr>
      </p:pic>
      <p:pic>
        <p:nvPicPr>
          <p:cNvPr id="211" name="Grafik 210">
            <a:extLst>
              <a:ext uri="{FF2B5EF4-FFF2-40B4-BE49-F238E27FC236}">
                <a16:creationId xmlns:a16="http://schemas.microsoft.com/office/drawing/2014/main" id="{74458083-66ED-0823-F4DE-6431D6AD998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98092" y="4502207"/>
            <a:ext cx="518387" cy="411543"/>
          </a:xfrm>
          <a:prstGeom prst="rect">
            <a:avLst/>
          </a:prstGeom>
        </p:spPr>
      </p:pic>
      <p:pic>
        <p:nvPicPr>
          <p:cNvPr id="193" name="Grafik 192">
            <a:extLst>
              <a:ext uri="{FF2B5EF4-FFF2-40B4-BE49-F238E27FC236}">
                <a16:creationId xmlns:a16="http://schemas.microsoft.com/office/drawing/2014/main" id="{4BBFDC0E-D5B8-DCB5-348D-28DB763772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3E0E4">
                <a:tint val="45000"/>
                <a:satMod val="400000"/>
              </a:srgb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75" y="1513265"/>
            <a:ext cx="7229644" cy="3716489"/>
          </a:xfrm>
          <a:prstGeom prst="rect">
            <a:avLst/>
          </a:prstGeom>
        </p:spPr>
      </p:pic>
      <p:pic>
        <p:nvPicPr>
          <p:cNvPr id="291" name="Grafik 290">
            <a:extLst>
              <a:ext uri="{FF2B5EF4-FFF2-40B4-BE49-F238E27FC236}">
                <a16:creationId xmlns:a16="http://schemas.microsoft.com/office/drawing/2014/main" id="{2A01FF21-C714-3ACD-E8E1-C1C7C7ABD8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340" y="4531722"/>
            <a:ext cx="359557" cy="359557"/>
          </a:xfrm>
          <a:prstGeom prst="rect">
            <a:avLst/>
          </a:prstGeom>
        </p:spPr>
      </p:pic>
      <p:sp>
        <p:nvSpPr>
          <p:cNvPr id="46" name="Rechteck: abgerundete Ecken 45">
            <a:extLst>
              <a:ext uri="{FF2B5EF4-FFF2-40B4-BE49-F238E27FC236}">
                <a16:creationId xmlns:a16="http://schemas.microsoft.com/office/drawing/2014/main" id="{C901D65D-E9EC-87FF-A14B-82985C1492FA}"/>
              </a:ext>
            </a:extLst>
          </p:cNvPr>
          <p:cNvSpPr/>
          <p:nvPr/>
        </p:nvSpPr>
        <p:spPr>
          <a:xfrm>
            <a:off x="1105232" y="3375233"/>
            <a:ext cx="9823716" cy="910395"/>
          </a:xfrm>
          <a:prstGeom prst="roundRect">
            <a:avLst>
              <a:gd name="adj" fmla="val 6949"/>
            </a:avLst>
          </a:prstGeom>
          <a:solidFill>
            <a:srgbClr val="C4D6DB">
              <a:alpha val="34000"/>
            </a:srgbClr>
          </a:solidFill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49B5567A-E5F1-4C61-CB18-7112448EB729}"/>
              </a:ext>
            </a:extLst>
          </p:cNvPr>
          <p:cNvSpPr/>
          <p:nvPr/>
        </p:nvSpPr>
        <p:spPr>
          <a:xfrm>
            <a:off x="1105232" y="4378534"/>
            <a:ext cx="9823716" cy="1005885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478C8F16-FD45-4DCF-91B6-C157ABB7B075}"/>
              </a:ext>
            </a:extLst>
          </p:cNvPr>
          <p:cNvSpPr/>
          <p:nvPr/>
        </p:nvSpPr>
        <p:spPr>
          <a:xfrm>
            <a:off x="1105232" y="5446160"/>
            <a:ext cx="9823716" cy="375010"/>
          </a:xfrm>
          <a:prstGeom prst="roundRect">
            <a:avLst>
              <a:gd name="adj" fmla="val 16166"/>
            </a:avLst>
          </a:prstGeom>
          <a:solidFill>
            <a:srgbClr val="1C6B85"/>
          </a:solidFill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6" name="object 17"/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30571C8F-51F4-4DA0-B263-920FFFBB2835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5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1">
            <a:extLst>
              <a:ext uri="{FF2B5EF4-FFF2-40B4-BE49-F238E27FC236}">
                <a16:creationId xmlns:a16="http://schemas.microsoft.com/office/drawing/2014/main" id="{1075991E-EFE9-043E-8D6F-47E74AE6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050" y="1742630"/>
            <a:ext cx="518280" cy="45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CH" sz="1800" b="1" u="none" strike="noStrike">
                <a:solidFill>
                  <a:srgbClr val="D4311F"/>
                </a:solidFill>
                <a:effectLst/>
                <a:uFillTx/>
                <a:latin typeface="Segoe UI"/>
              </a:rPr>
              <a:t>4.</a:t>
            </a:r>
            <a:endParaRPr lang="en-US" sz="1800" b="0" u="none" strike="noStrike">
              <a:solidFill>
                <a:srgbClr val="D4311F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1">
            <a:extLst>
              <a:ext uri="{FF2B5EF4-FFF2-40B4-BE49-F238E27FC236}">
                <a16:creationId xmlns:a16="http://schemas.microsoft.com/office/drawing/2014/main" id="{14EBD987-87C2-B8FD-20F5-445D80DD8244}"/>
              </a:ext>
            </a:extLst>
          </p:cNvPr>
          <p:cNvSpPr txBox="1">
            <a:spLocks/>
          </p:cNvSpPr>
          <p:nvPr/>
        </p:nvSpPr>
        <p:spPr>
          <a:xfrm>
            <a:off x="1263094" y="2707386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3.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6" name="PlaceHolder 1">
            <a:extLst>
              <a:ext uri="{FF2B5EF4-FFF2-40B4-BE49-F238E27FC236}">
                <a16:creationId xmlns:a16="http://schemas.microsoft.com/office/drawing/2014/main" id="{5FCD2B75-F201-48FB-9189-119416DAB2C0}"/>
              </a:ext>
            </a:extLst>
          </p:cNvPr>
          <p:cNvSpPr txBox="1">
            <a:spLocks/>
          </p:cNvSpPr>
          <p:nvPr/>
        </p:nvSpPr>
        <p:spPr>
          <a:xfrm>
            <a:off x="1263050" y="3687196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2.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8" name="PlaceHolder 1">
            <a:extLst>
              <a:ext uri="{FF2B5EF4-FFF2-40B4-BE49-F238E27FC236}">
                <a16:creationId xmlns:a16="http://schemas.microsoft.com/office/drawing/2014/main" id="{23C361F2-7C0D-B6B2-6C4E-E6E864998CEB}"/>
              </a:ext>
            </a:extLst>
          </p:cNvPr>
          <p:cNvSpPr txBox="1">
            <a:spLocks/>
          </p:cNvSpPr>
          <p:nvPr/>
        </p:nvSpPr>
        <p:spPr>
          <a:xfrm>
            <a:off x="1263050" y="4705369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1.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cxnSp>
        <p:nvCxnSpPr>
          <p:cNvPr id="19" name="Gerader Verbinder 8">
            <a:extLst>
              <a:ext uri="{FF2B5EF4-FFF2-40B4-BE49-F238E27FC236}">
                <a16:creationId xmlns:a16="http://schemas.microsoft.com/office/drawing/2014/main" id="{DB01E7C9-90CB-ACE0-7FE6-4FFB7F944F21}"/>
              </a:ext>
            </a:extLst>
          </p:cNvPr>
          <p:cNvCxnSpPr>
            <a:cxnSpLocks/>
          </p:cNvCxnSpPr>
          <p:nvPr/>
        </p:nvCxnSpPr>
        <p:spPr>
          <a:xfrm flipV="1">
            <a:off x="1673910" y="2383296"/>
            <a:ext cx="0" cy="917190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3" name="Gerader Verbinder 8">
            <a:extLst>
              <a:ext uri="{FF2B5EF4-FFF2-40B4-BE49-F238E27FC236}">
                <a16:creationId xmlns:a16="http://schemas.microsoft.com/office/drawing/2014/main" id="{2ED582F0-767A-DD39-EA78-C41165005AEF}"/>
              </a:ext>
            </a:extLst>
          </p:cNvPr>
          <p:cNvCxnSpPr>
            <a:cxnSpLocks/>
          </p:cNvCxnSpPr>
          <p:nvPr/>
        </p:nvCxnSpPr>
        <p:spPr>
          <a:xfrm flipV="1">
            <a:off x="1673910" y="3371510"/>
            <a:ext cx="0" cy="914118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7" name="Gerader Verbinder 8">
            <a:extLst>
              <a:ext uri="{FF2B5EF4-FFF2-40B4-BE49-F238E27FC236}">
                <a16:creationId xmlns:a16="http://schemas.microsoft.com/office/drawing/2014/main" id="{3987A351-AC85-B761-F11F-C84ABD071B06}"/>
              </a:ext>
            </a:extLst>
          </p:cNvPr>
          <p:cNvCxnSpPr>
            <a:cxnSpLocks/>
          </p:cNvCxnSpPr>
          <p:nvPr/>
        </p:nvCxnSpPr>
        <p:spPr>
          <a:xfrm flipV="1">
            <a:off x="1683370" y="4378534"/>
            <a:ext cx="11084" cy="1005885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9" name="Gerader Verbinder 8">
            <a:extLst>
              <a:ext uri="{FF2B5EF4-FFF2-40B4-BE49-F238E27FC236}">
                <a16:creationId xmlns:a16="http://schemas.microsoft.com/office/drawing/2014/main" id="{3475D320-DC24-7B93-9E1B-0968F7383F97}"/>
              </a:ext>
            </a:extLst>
          </p:cNvPr>
          <p:cNvCxnSpPr>
            <a:cxnSpLocks/>
          </p:cNvCxnSpPr>
          <p:nvPr/>
        </p:nvCxnSpPr>
        <p:spPr>
          <a:xfrm flipV="1">
            <a:off x="1670670" y="1495254"/>
            <a:ext cx="0" cy="790627"/>
          </a:xfrm>
          <a:prstGeom prst="straightConnector1">
            <a:avLst/>
          </a:prstGeom>
          <a:ln w="9525">
            <a:solidFill>
              <a:srgbClr val="D4311F"/>
            </a:solidFill>
            <a:round/>
          </a:ln>
        </p:spPr>
      </p:cxnSp>
      <p:sp>
        <p:nvSpPr>
          <p:cNvPr id="42" name="Textfeld 15">
            <a:extLst>
              <a:ext uri="{FF2B5EF4-FFF2-40B4-BE49-F238E27FC236}">
                <a16:creationId xmlns:a16="http://schemas.microsoft.com/office/drawing/2014/main" id="{4FDFB1A6-ED40-B5EB-F2D5-46B980704AFA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>
                <a:solidFill>
                  <a:srgbClr val="266273"/>
                </a:solidFill>
                <a:latin typeface="Segoe UI Bold"/>
                <a:ea typeface="Segoe UI Black"/>
              </a:rPr>
              <a:t>Nationale Geodaten-Infrastruktur (NGDI)</a:t>
            </a:r>
            <a:endParaRPr lang="en-US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fr-FR" b="1" i="1">
                <a:solidFill>
                  <a:srgbClr val="266273"/>
                </a:solidFill>
                <a:latin typeface="Segoe UI Semibold"/>
                <a:ea typeface="Segoe UI Black"/>
              </a:rPr>
              <a:t>L'infrastructure nationale de données géographiques INDG</a:t>
            </a:r>
            <a:endParaRPr lang="en-US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>
            <a:extLst>
              <a:ext uri="{FF2B5EF4-FFF2-40B4-BE49-F238E27FC236}">
                <a16:creationId xmlns:a16="http://schemas.microsoft.com/office/drawing/2014/main" id="{8BD35AB1-20B9-D7DF-8533-98CA752679C2}"/>
              </a:ext>
            </a:extLst>
          </p:cNvPr>
          <p:cNvSpPr txBox="1">
            <a:spLocks/>
          </p:cNvSpPr>
          <p:nvPr/>
        </p:nvSpPr>
        <p:spPr>
          <a:xfrm>
            <a:off x="1105232" y="5533414"/>
            <a:ext cx="9597853" cy="184666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r">
              <a:spcBef>
                <a:spcPts val="1417"/>
              </a:spcBef>
            </a:pPr>
            <a:r>
              <a:rPr lang="de-CH" sz="1200" b="1">
                <a:solidFill>
                  <a:schemeClr val="bg1"/>
                </a:solidFill>
                <a:latin typeface="Segoe UI"/>
              </a:rPr>
              <a:t>Einmal erfassen, mehrfach nutzen. | </a:t>
            </a:r>
            <a:r>
              <a:rPr lang="fr-FR" sz="1200" b="1" i="1">
                <a:solidFill>
                  <a:schemeClr val="bg1"/>
                </a:solidFill>
                <a:latin typeface="Segoe UI"/>
              </a:rPr>
              <a:t>Saisir une seule fois, réutiliser à plusieurs reprises.</a:t>
            </a:r>
            <a:endParaRPr lang="de-CH" sz="12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5" name="PlaceHolder 2">
            <a:extLst>
              <a:ext uri="{FF2B5EF4-FFF2-40B4-BE49-F238E27FC236}">
                <a16:creationId xmlns:a16="http://schemas.microsoft.com/office/drawing/2014/main" id="{00FE5E00-60A1-4629-7096-84595640FE79}"/>
              </a:ext>
            </a:extLst>
          </p:cNvPr>
          <p:cNvSpPr txBox="1">
            <a:spLocks/>
          </p:cNvSpPr>
          <p:nvPr/>
        </p:nvSpPr>
        <p:spPr>
          <a:xfrm>
            <a:off x="1781330" y="1714067"/>
            <a:ext cx="1655286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D4311F"/>
                </a:solidFill>
                <a:latin typeface="Segoe UI"/>
              </a:rPr>
              <a:t>Für die Schweiz</a:t>
            </a:r>
            <a:br>
              <a:rPr lang="de-CH" sz="1200" b="1">
                <a:solidFill>
                  <a:srgbClr val="D4311F"/>
                </a:solidFill>
                <a:latin typeface="Segoe UI"/>
              </a:rPr>
            </a:br>
            <a:r>
              <a:rPr lang="de-CH" sz="1200" b="1" i="1">
                <a:solidFill>
                  <a:srgbClr val="D4311F"/>
                </a:solidFill>
                <a:latin typeface="Segoe UI"/>
              </a:rPr>
              <a:t>Pour la Suisse</a:t>
            </a:r>
            <a:endParaRPr lang="de-CH" sz="1200">
              <a:solidFill>
                <a:srgbClr val="D4311F"/>
              </a:solidFill>
              <a:latin typeface="Calibri"/>
            </a:endParaRPr>
          </a:p>
        </p:txBody>
      </p:sp>
      <p:sp>
        <p:nvSpPr>
          <p:cNvPr id="197" name="PlaceHolder 2">
            <a:extLst>
              <a:ext uri="{FF2B5EF4-FFF2-40B4-BE49-F238E27FC236}">
                <a16:creationId xmlns:a16="http://schemas.microsoft.com/office/drawing/2014/main" id="{E1AAC362-FF76-6B63-1913-67126322DCDE}"/>
              </a:ext>
            </a:extLst>
          </p:cNvPr>
          <p:cNvSpPr txBox="1">
            <a:spLocks/>
          </p:cNvSpPr>
          <p:nvPr/>
        </p:nvSpPr>
        <p:spPr>
          <a:xfrm>
            <a:off x="1781329" y="2647721"/>
            <a:ext cx="2165825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/>
              </a:rPr>
              <a:t>Entdecken und nutzen</a:t>
            </a:r>
            <a:br>
              <a:rPr lang="de-CH" sz="1200" b="1">
                <a:solidFill>
                  <a:srgbClr val="1C6B85"/>
                </a:solidFill>
                <a:latin typeface="Segoe UI"/>
              </a:rPr>
            </a:b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Découvrir</a:t>
            </a:r>
            <a:r>
              <a:rPr lang="de-CH" sz="1200" b="1" i="1">
                <a:solidFill>
                  <a:srgbClr val="1C6B85"/>
                </a:solidFill>
                <a:latin typeface="Segoe UI"/>
              </a:rPr>
              <a:t> et </a:t>
            </a: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utiliser</a:t>
            </a:r>
            <a:endParaRPr lang="de-CH" sz="1200" i="1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99" name="PlaceHolder 2">
            <a:extLst>
              <a:ext uri="{FF2B5EF4-FFF2-40B4-BE49-F238E27FC236}">
                <a16:creationId xmlns:a16="http://schemas.microsoft.com/office/drawing/2014/main" id="{ED2F686F-42A2-76E5-FD66-98C9C98995DA}"/>
              </a:ext>
            </a:extLst>
          </p:cNvPr>
          <p:cNvSpPr txBox="1">
            <a:spLocks/>
          </p:cNvSpPr>
          <p:nvPr/>
        </p:nvSpPr>
        <p:spPr>
          <a:xfrm>
            <a:off x="1781329" y="3609478"/>
            <a:ext cx="2629159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/>
              </a:rPr>
              <a:t>Gemeinsame nationale Infrastruktur</a:t>
            </a:r>
            <a:br>
              <a:rPr lang="de-CH" sz="1200" b="1">
                <a:solidFill>
                  <a:srgbClr val="1C6B85"/>
                </a:solidFill>
                <a:latin typeface="Segoe UI"/>
              </a:rPr>
            </a:br>
            <a:r>
              <a:rPr lang="de-CH" sz="1200" b="1" i="1">
                <a:solidFill>
                  <a:srgbClr val="1C6B85"/>
                </a:solidFill>
                <a:latin typeface="Segoe UI"/>
              </a:rPr>
              <a:t>Infrastructure nationale </a:t>
            </a: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commune</a:t>
            </a:r>
            <a:endParaRPr lang="de-CH" sz="12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201" name="PlaceHolder 2">
            <a:extLst>
              <a:ext uri="{FF2B5EF4-FFF2-40B4-BE49-F238E27FC236}">
                <a16:creationId xmlns:a16="http://schemas.microsoft.com/office/drawing/2014/main" id="{6AF93AA5-A77E-ABC3-183E-69C7C7DC5FA1}"/>
              </a:ext>
            </a:extLst>
          </p:cNvPr>
          <p:cNvSpPr txBox="1">
            <a:spLocks/>
          </p:cNvSpPr>
          <p:nvPr/>
        </p:nvSpPr>
        <p:spPr>
          <a:xfrm>
            <a:off x="1781330" y="4431705"/>
            <a:ext cx="2713784" cy="92333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Offizielle Geodaten</a:t>
            </a:r>
            <a:b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Dezentral erhobene Geodaten.</a:t>
            </a:r>
            <a:b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de-CH" sz="12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géodonnées</a:t>
            </a:r>
            <a: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2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officielles</a:t>
            </a:r>
            <a:b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fr-FR" sz="12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géodonnées</a:t>
            </a: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collectées de manière décentralisée.</a:t>
            </a:r>
            <a:endParaRPr lang="de-CH" sz="12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5" name="Grafik 214">
            <a:extLst>
              <a:ext uri="{FF2B5EF4-FFF2-40B4-BE49-F238E27FC236}">
                <a16:creationId xmlns:a16="http://schemas.microsoft.com/office/drawing/2014/main" id="{20F126EF-2B1F-0796-FDFD-9A41922E84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4093" y="4540570"/>
            <a:ext cx="112718" cy="112718"/>
          </a:xfrm>
          <a:prstGeom prst="rect">
            <a:avLst/>
          </a:prstGeom>
        </p:spPr>
      </p:pic>
      <p:pic>
        <p:nvPicPr>
          <p:cNvPr id="275" name="Grafik 274">
            <a:extLst>
              <a:ext uri="{FF2B5EF4-FFF2-40B4-BE49-F238E27FC236}">
                <a16:creationId xmlns:a16="http://schemas.microsoft.com/office/drawing/2014/main" id="{7292E3E6-C27C-F561-6B34-E28CE91A25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260" y="4540229"/>
            <a:ext cx="448666" cy="373521"/>
          </a:xfrm>
          <a:prstGeom prst="rect">
            <a:avLst/>
          </a:prstGeom>
        </p:spPr>
      </p:pic>
      <p:pic>
        <p:nvPicPr>
          <p:cNvPr id="285" name="Grafik 284">
            <a:extLst>
              <a:ext uri="{FF2B5EF4-FFF2-40B4-BE49-F238E27FC236}">
                <a16:creationId xmlns:a16="http://schemas.microsoft.com/office/drawing/2014/main" id="{27B75ECD-2A7A-1FF3-232F-06CBF23AF774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46439" y="4531721"/>
            <a:ext cx="359555" cy="359555"/>
          </a:xfrm>
          <a:prstGeom prst="rect">
            <a:avLst/>
          </a:prstGeom>
        </p:spPr>
      </p:pic>
      <p:pic>
        <p:nvPicPr>
          <p:cNvPr id="287" name="Grafik 286">
            <a:extLst>
              <a:ext uri="{FF2B5EF4-FFF2-40B4-BE49-F238E27FC236}">
                <a16:creationId xmlns:a16="http://schemas.microsoft.com/office/drawing/2014/main" id="{B1455885-6448-9F73-6D78-6E6B74C6A0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680" y="4953020"/>
            <a:ext cx="308217" cy="308217"/>
          </a:xfrm>
          <a:prstGeom prst="rect">
            <a:avLst/>
          </a:prstGeom>
        </p:spPr>
      </p:pic>
      <p:pic>
        <p:nvPicPr>
          <p:cNvPr id="289" name="Grafik 288">
            <a:extLst>
              <a:ext uri="{FF2B5EF4-FFF2-40B4-BE49-F238E27FC236}">
                <a16:creationId xmlns:a16="http://schemas.microsoft.com/office/drawing/2014/main" id="{1533B12D-6F60-6728-9E34-1B8A4B7C8993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46440" y="4901679"/>
            <a:ext cx="359558" cy="359558"/>
          </a:xfrm>
          <a:prstGeom prst="rect">
            <a:avLst/>
          </a:prstGeom>
        </p:spPr>
      </p:pic>
      <p:cxnSp>
        <p:nvCxnSpPr>
          <p:cNvPr id="292" name="Gerader Verbinder 8">
            <a:extLst>
              <a:ext uri="{FF2B5EF4-FFF2-40B4-BE49-F238E27FC236}">
                <a16:creationId xmlns:a16="http://schemas.microsoft.com/office/drawing/2014/main" id="{3D056200-CC5D-8461-1BDD-6D2A26ED4FAF}"/>
              </a:ext>
            </a:extLst>
          </p:cNvPr>
          <p:cNvCxnSpPr>
            <a:cxnSpLocks/>
          </p:cNvCxnSpPr>
          <p:nvPr/>
        </p:nvCxnSpPr>
        <p:spPr>
          <a:xfrm flipV="1">
            <a:off x="8942267" y="4502207"/>
            <a:ext cx="0" cy="752893"/>
          </a:xfrm>
          <a:prstGeom prst="straightConnector1">
            <a:avLst/>
          </a:prstGeom>
          <a:ln w="9525">
            <a:solidFill>
              <a:srgbClr val="C4D6DB"/>
            </a:solidFill>
            <a:round/>
          </a:ln>
        </p:spPr>
      </p:cxnSp>
      <p:pic>
        <p:nvPicPr>
          <p:cNvPr id="294" name="Grafik 293">
            <a:extLst>
              <a:ext uri="{FF2B5EF4-FFF2-40B4-BE49-F238E27FC236}">
                <a16:creationId xmlns:a16="http://schemas.microsoft.com/office/drawing/2014/main" id="{0DD28A95-35E2-212D-5084-44CCF0785F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54" y="3441360"/>
            <a:ext cx="344732" cy="344732"/>
          </a:xfrm>
          <a:prstGeom prst="rect">
            <a:avLst/>
          </a:prstGeom>
        </p:spPr>
      </p:pic>
      <p:pic>
        <p:nvPicPr>
          <p:cNvPr id="296" name="Grafik 295">
            <a:extLst>
              <a:ext uri="{FF2B5EF4-FFF2-40B4-BE49-F238E27FC236}">
                <a16:creationId xmlns:a16="http://schemas.microsoft.com/office/drawing/2014/main" id="{4456F9C9-60C9-48B3-F51B-1857A8CDC6C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01" y="3411517"/>
            <a:ext cx="386895" cy="386895"/>
          </a:xfrm>
          <a:prstGeom prst="rect">
            <a:avLst/>
          </a:prstGeom>
        </p:spPr>
      </p:pic>
      <p:pic>
        <p:nvPicPr>
          <p:cNvPr id="298" name="Grafik 297">
            <a:extLst>
              <a:ext uri="{FF2B5EF4-FFF2-40B4-BE49-F238E27FC236}">
                <a16:creationId xmlns:a16="http://schemas.microsoft.com/office/drawing/2014/main" id="{86EA8CAC-2498-6651-3154-3A595430EF3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10" y="3405167"/>
            <a:ext cx="414677" cy="414677"/>
          </a:xfrm>
          <a:prstGeom prst="rect">
            <a:avLst/>
          </a:prstGeom>
        </p:spPr>
      </p:pic>
      <p:pic>
        <p:nvPicPr>
          <p:cNvPr id="300" name="Grafik 299">
            <a:extLst>
              <a:ext uri="{FF2B5EF4-FFF2-40B4-BE49-F238E27FC236}">
                <a16:creationId xmlns:a16="http://schemas.microsoft.com/office/drawing/2014/main" id="{34DC6043-E0D6-15EE-B38D-EE1C3D97602E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65260" y="3468139"/>
            <a:ext cx="323923" cy="323923"/>
          </a:xfrm>
          <a:prstGeom prst="rect">
            <a:avLst/>
          </a:prstGeom>
        </p:spPr>
      </p:pic>
      <p:pic>
        <p:nvPicPr>
          <p:cNvPr id="302" name="Grafik 301">
            <a:extLst>
              <a:ext uri="{FF2B5EF4-FFF2-40B4-BE49-F238E27FC236}">
                <a16:creationId xmlns:a16="http://schemas.microsoft.com/office/drawing/2014/main" id="{0001F819-80C9-359A-4D0E-F388027441AC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88461" y="2442257"/>
            <a:ext cx="426490" cy="426490"/>
          </a:xfrm>
          <a:prstGeom prst="rect">
            <a:avLst/>
          </a:prstGeom>
        </p:spPr>
      </p:pic>
      <p:pic>
        <p:nvPicPr>
          <p:cNvPr id="306" name="Grafik 305">
            <a:extLst>
              <a:ext uri="{FF2B5EF4-FFF2-40B4-BE49-F238E27FC236}">
                <a16:creationId xmlns:a16="http://schemas.microsoft.com/office/drawing/2014/main" id="{80F4F3A2-B364-EB1F-1227-13835BA7D93E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81178" y="2432857"/>
            <a:ext cx="435890" cy="435890"/>
          </a:xfrm>
          <a:prstGeom prst="rect">
            <a:avLst/>
          </a:prstGeom>
        </p:spPr>
      </p:pic>
      <p:pic>
        <p:nvPicPr>
          <p:cNvPr id="320" name="Grafik 319">
            <a:extLst>
              <a:ext uri="{FF2B5EF4-FFF2-40B4-BE49-F238E27FC236}">
                <a16:creationId xmlns:a16="http://schemas.microsoft.com/office/drawing/2014/main" id="{121CEE3D-9E88-BC4A-4CC7-E90EAE0E4F9D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871033" y="2454070"/>
            <a:ext cx="414677" cy="414677"/>
          </a:xfrm>
          <a:prstGeom prst="rect">
            <a:avLst/>
          </a:prstGeom>
        </p:spPr>
      </p:pic>
      <p:pic>
        <p:nvPicPr>
          <p:cNvPr id="326" name="Grafik 325">
            <a:extLst>
              <a:ext uri="{FF2B5EF4-FFF2-40B4-BE49-F238E27FC236}">
                <a16:creationId xmlns:a16="http://schemas.microsoft.com/office/drawing/2014/main" id="{27E8D401-8AD5-1F22-54BD-AA22B752707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92" y="2507872"/>
            <a:ext cx="351350" cy="351350"/>
          </a:xfrm>
          <a:prstGeom prst="rect">
            <a:avLst/>
          </a:prstGeom>
        </p:spPr>
      </p:pic>
      <p:pic>
        <p:nvPicPr>
          <p:cNvPr id="332" name="Grafik 331">
            <a:extLst>
              <a:ext uri="{FF2B5EF4-FFF2-40B4-BE49-F238E27FC236}">
                <a16:creationId xmlns:a16="http://schemas.microsoft.com/office/drawing/2014/main" id="{714A1613-6FB1-4E20-5D41-E21D664C5F0F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23525" y="4544616"/>
            <a:ext cx="369134" cy="369134"/>
          </a:xfrm>
          <a:prstGeom prst="rect">
            <a:avLst/>
          </a:prstGeom>
        </p:spPr>
      </p:pic>
      <p:sp>
        <p:nvSpPr>
          <p:cNvPr id="334" name="PlaceHolder 2">
            <a:extLst>
              <a:ext uri="{FF2B5EF4-FFF2-40B4-BE49-F238E27FC236}">
                <a16:creationId xmlns:a16="http://schemas.microsoft.com/office/drawing/2014/main" id="{5036104D-4A27-68C7-F758-09EB0F57C286}"/>
              </a:ext>
            </a:extLst>
          </p:cNvPr>
          <p:cNvSpPr txBox="1">
            <a:spLocks/>
          </p:cNvSpPr>
          <p:nvPr/>
        </p:nvSpPr>
        <p:spPr>
          <a:xfrm>
            <a:off x="4951210" y="4947323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Bund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Confédération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6" name="PlaceHolder 2">
            <a:extLst>
              <a:ext uri="{FF2B5EF4-FFF2-40B4-BE49-F238E27FC236}">
                <a16:creationId xmlns:a16="http://schemas.microsoft.com/office/drawing/2014/main" id="{466C28F6-DCA9-135B-F797-B5FEDA3DC178}"/>
              </a:ext>
            </a:extLst>
          </p:cNvPr>
          <p:cNvSpPr txBox="1">
            <a:spLocks/>
          </p:cNvSpPr>
          <p:nvPr/>
        </p:nvSpPr>
        <p:spPr>
          <a:xfrm>
            <a:off x="5892609" y="4947323"/>
            <a:ext cx="77689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Kantone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Cantons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8" name="PlaceHolder 2">
            <a:extLst>
              <a:ext uri="{FF2B5EF4-FFF2-40B4-BE49-F238E27FC236}">
                <a16:creationId xmlns:a16="http://schemas.microsoft.com/office/drawing/2014/main" id="{07C14AD7-3615-0220-D70C-5F78E881CC60}"/>
              </a:ext>
            </a:extLst>
          </p:cNvPr>
          <p:cNvSpPr txBox="1">
            <a:spLocks/>
          </p:cNvSpPr>
          <p:nvPr/>
        </p:nvSpPr>
        <p:spPr>
          <a:xfrm>
            <a:off x="6804722" y="4947323"/>
            <a:ext cx="77689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Gemeinden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Communes</a:t>
            </a:r>
          </a:p>
        </p:txBody>
      </p:sp>
      <p:sp>
        <p:nvSpPr>
          <p:cNvPr id="340" name="PlaceHolder 2">
            <a:extLst>
              <a:ext uri="{FF2B5EF4-FFF2-40B4-BE49-F238E27FC236}">
                <a16:creationId xmlns:a16="http://schemas.microsoft.com/office/drawing/2014/main" id="{44097FC3-0E60-3C6D-243E-1962E3134D88}"/>
              </a:ext>
            </a:extLst>
          </p:cNvPr>
          <p:cNvSpPr txBox="1">
            <a:spLocks/>
          </p:cNvSpPr>
          <p:nvPr/>
        </p:nvSpPr>
        <p:spPr>
          <a:xfrm>
            <a:off x="7607101" y="4947323"/>
            <a:ext cx="1205683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Öffentliche Partner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Partenaires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4" name="PlaceHolder 2">
            <a:extLst>
              <a:ext uri="{FF2B5EF4-FFF2-40B4-BE49-F238E27FC236}">
                <a16:creationId xmlns:a16="http://schemas.microsoft.com/office/drawing/2014/main" id="{CCBE5C3F-F9DB-247E-17B4-17CE170FDA18}"/>
              </a:ext>
            </a:extLst>
          </p:cNvPr>
          <p:cNvSpPr txBox="1">
            <a:spLocks/>
          </p:cNvSpPr>
          <p:nvPr/>
        </p:nvSpPr>
        <p:spPr>
          <a:xfrm>
            <a:off x="4939311" y="3792062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Governance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Governance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6" name="PlaceHolder 2">
            <a:extLst>
              <a:ext uri="{FF2B5EF4-FFF2-40B4-BE49-F238E27FC236}">
                <a16:creationId xmlns:a16="http://schemas.microsoft.com/office/drawing/2014/main" id="{682E04D0-3B54-C066-FD31-1B2C7476644E}"/>
              </a:ext>
            </a:extLst>
          </p:cNvPr>
          <p:cNvSpPr txBox="1">
            <a:spLocks/>
          </p:cNvSpPr>
          <p:nvPr/>
        </p:nvSpPr>
        <p:spPr>
          <a:xfrm>
            <a:off x="5975684" y="3792062"/>
            <a:ext cx="1534677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Standards und 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Metadaten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Normes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métadonnées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8" name="PlaceHolder 2">
            <a:extLst>
              <a:ext uri="{FF2B5EF4-FFF2-40B4-BE49-F238E27FC236}">
                <a16:creationId xmlns:a16="http://schemas.microsoft.com/office/drawing/2014/main" id="{A97B14C3-E87B-8215-4907-FE2F30864436}"/>
              </a:ext>
            </a:extLst>
          </p:cNvPr>
          <p:cNvSpPr txBox="1">
            <a:spLocks/>
          </p:cNvSpPr>
          <p:nvPr/>
        </p:nvSpPr>
        <p:spPr>
          <a:xfrm>
            <a:off x="7542497" y="3792062"/>
            <a:ext cx="119131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Geodienste und API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Géoservices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API</a:t>
            </a:r>
          </a:p>
        </p:txBody>
      </p:sp>
      <p:sp>
        <p:nvSpPr>
          <p:cNvPr id="370" name="PlaceHolder 2">
            <a:extLst>
              <a:ext uri="{FF2B5EF4-FFF2-40B4-BE49-F238E27FC236}">
                <a16:creationId xmlns:a16="http://schemas.microsoft.com/office/drawing/2014/main" id="{94F5076C-A1AB-BB95-7293-3999B545147E}"/>
              </a:ext>
            </a:extLst>
          </p:cNvPr>
          <p:cNvSpPr txBox="1">
            <a:spLocks/>
          </p:cNvSpPr>
          <p:nvPr/>
        </p:nvSpPr>
        <p:spPr>
          <a:xfrm>
            <a:off x="8814082" y="3792062"/>
            <a:ext cx="1463409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Sicherheit und Resilienz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Sécurité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résilience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PlaceHolder 2">
            <a:extLst>
              <a:ext uri="{FF2B5EF4-FFF2-40B4-BE49-F238E27FC236}">
                <a16:creationId xmlns:a16="http://schemas.microsoft.com/office/drawing/2014/main" id="{4A1EFE4F-5E23-F69A-6A9D-9F6C05F39D15}"/>
              </a:ext>
            </a:extLst>
          </p:cNvPr>
          <p:cNvSpPr txBox="1">
            <a:spLocks/>
          </p:cNvSpPr>
          <p:nvPr/>
        </p:nvSpPr>
        <p:spPr>
          <a:xfrm>
            <a:off x="5120400" y="2504559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Suchen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Rechercher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PlaceHolder 2">
            <a:extLst>
              <a:ext uri="{FF2B5EF4-FFF2-40B4-BE49-F238E27FC236}">
                <a16:creationId xmlns:a16="http://schemas.microsoft.com/office/drawing/2014/main" id="{A156C51D-DA43-CCAB-13B2-B3768E1B629F}"/>
              </a:ext>
            </a:extLst>
          </p:cNvPr>
          <p:cNvSpPr txBox="1">
            <a:spLocks/>
          </p:cNvSpPr>
          <p:nvPr/>
        </p:nvSpPr>
        <p:spPr>
          <a:xfrm>
            <a:off x="6454956" y="2504559"/>
            <a:ext cx="914109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Vernetzen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Connecter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PlaceHolder 2">
            <a:extLst>
              <a:ext uri="{FF2B5EF4-FFF2-40B4-BE49-F238E27FC236}">
                <a16:creationId xmlns:a16="http://schemas.microsoft.com/office/drawing/2014/main" id="{DDC9CEB7-21E4-E42D-2D33-C986B51F3A12}"/>
              </a:ext>
            </a:extLst>
          </p:cNvPr>
          <p:cNvSpPr txBox="1">
            <a:spLocks/>
          </p:cNvSpPr>
          <p:nvPr/>
        </p:nvSpPr>
        <p:spPr>
          <a:xfrm>
            <a:off x="7861899" y="2504559"/>
            <a:ext cx="1120187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Beziehen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Obtenir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7922FEF9-546F-367B-4966-4625941A2D6A}"/>
              </a:ext>
            </a:extLst>
          </p:cNvPr>
          <p:cNvSpPr txBox="1">
            <a:spLocks/>
          </p:cNvSpPr>
          <p:nvPr/>
        </p:nvSpPr>
        <p:spPr>
          <a:xfrm>
            <a:off x="9315875" y="2504559"/>
            <a:ext cx="1205683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Integrieren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Intégrer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0B81D060-C829-7B6B-6DB8-1C2E75BD51C6}"/>
              </a:ext>
            </a:extLst>
          </p:cNvPr>
          <p:cNvSpPr txBox="1">
            <a:spLocks/>
          </p:cNvSpPr>
          <p:nvPr/>
        </p:nvSpPr>
        <p:spPr>
          <a:xfrm>
            <a:off x="4573439" y="2951032"/>
            <a:ext cx="5522266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1417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Verwaltung · Wirtschaft · Wissenschaft · Bevölkerung · Sicherheit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Administration · Économie · Science · Population · Sécurité</a:t>
            </a:r>
            <a:endParaRPr lang="de-CH" sz="10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321E454A-EC0E-AB28-68BA-7AD1B0D60269}"/>
              </a:ext>
            </a:extLst>
          </p:cNvPr>
          <p:cNvSpPr/>
          <p:nvPr/>
        </p:nvSpPr>
        <p:spPr>
          <a:xfrm>
            <a:off x="1105232" y="2383296"/>
            <a:ext cx="9823716" cy="917190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40" name="Gerader Verbinder 8">
            <a:extLst>
              <a:ext uri="{FF2B5EF4-FFF2-40B4-BE49-F238E27FC236}">
                <a16:creationId xmlns:a16="http://schemas.microsoft.com/office/drawing/2014/main" id="{CEF6C7BF-909C-D435-C3E6-6C4B560BD422}"/>
              </a:ext>
            </a:extLst>
          </p:cNvPr>
          <p:cNvCxnSpPr>
            <a:cxnSpLocks/>
          </p:cNvCxnSpPr>
          <p:nvPr/>
        </p:nvCxnSpPr>
        <p:spPr>
          <a:xfrm flipV="1">
            <a:off x="4573438" y="2921275"/>
            <a:ext cx="5522266" cy="14171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47" name="PlaceHolder 2">
            <a:extLst>
              <a:ext uri="{FF2B5EF4-FFF2-40B4-BE49-F238E27FC236}">
                <a16:creationId xmlns:a16="http://schemas.microsoft.com/office/drawing/2014/main" id="{12B840DA-26AC-9FFB-67AD-2C2E3F5C9B50}"/>
              </a:ext>
            </a:extLst>
          </p:cNvPr>
          <p:cNvSpPr txBox="1">
            <a:spLocks/>
          </p:cNvSpPr>
          <p:nvPr/>
        </p:nvSpPr>
        <p:spPr>
          <a:xfrm>
            <a:off x="4694196" y="1756300"/>
            <a:ext cx="1319201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Fundierte Entscheidungen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décisions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éclairées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PlaceHolder 2">
            <a:extLst>
              <a:ext uri="{FF2B5EF4-FFF2-40B4-BE49-F238E27FC236}">
                <a16:creationId xmlns:a16="http://schemas.microsoft.com/office/drawing/2014/main" id="{6949B0C7-63EB-D73C-C0CC-CCE0E67A76DE}"/>
              </a:ext>
            </a:extLst>
          </p:cNvPr>
          <p:cNvSpPr txBox="1">
            <a:spLocks/>
          </p:cNvSpPr>
          <p:nvPr/>
        </p:nvSpPr>
        <p:spPr>
          <a:xfrm>
            <a:off x="6154119" y="1756300"/>
            <a:ext cx="118563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Effiziente Verwaltung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Une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gestion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efficace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PlaceHolder 2">
            <a:extLst>
              <a:ext uri="{FF2B5EF4-FFF2-40B4-BE49-F238E27FC236}">
                <a16:creationId xmlns:a16="http://schemas.microsoft.com/office/drawing/2014/main" id="{14C7AB6E-9DB5-14DB-A651-9ADA0492726D}"/>
              </a:ext>
            </a:extLst>
          </p:cNvPr>
          <p:cNvSpPr txBox="1">
            <a:spLocks/>
          </p:cNvSpPr>
          <p:nvPr/>
        </p:nvSpPr>
        <p:spPr>
          <a:xfrm>
            <a:off x="7359691" y="1756300"/>
            <a:ext cx="1491264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Innovation und Nachhaltigkeit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Innovation et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durabilité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PlaceHolder 2">
            <a:extLst>
              <a:ext uri="{FF2B5EF4-FFF2-40B4-BE49-F238E27FC236}">
                <a16:creationId xmlns:a16="http://schemas.microsoft.com/office/drawing/2014/main" id="{BA599311-4B12-DF4A-1CA0-A90221C08BF1}"/>
              </a:ext>
            </a:extLst>
          </p:cNvPr>
          <p:cNvSpPr txBox="1">
            <a:spLocks/>
          </p:cNvSpPr>
          <p:nvPr/>
        </p:nvSpPr>
        <p:spPr>
          <a:xfrm>
            <a:off x="8968267" y="1756300"/>
            <a:ext cx="1427999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Souveränität und Resilienz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Souveraineté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résilience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640FF12-F8B2-60E0-7811-057BE5567186}"/>
              </a:ext>
            </a:extLst>
          </p:cNvPr>
          <p:cNvSpPr/>
          <p:nvPr/>
        </p:nvSpPr>
        <p:spPr>
          <a:xfrm>
            <a:off x="1105232" y="1495254"/>
            <a:ext cx="9823716" cy="790628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D431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2" name="Rechteck 191">
            <a:extLst>
              <a:ext uri="{FF2B5EF4-FFF2-40B4-BE49-F238E27FC236}">
                <a16:creationId xmlns:a16="http://schemas.microsoft.com/office/drawing/2014/main" id="{BB69DD41-8633-C718-6E34-4B25CAA85FA1}"/>
              </a:ext>
            </a:extLst>
          </p:cNvPr>
          <p:cNvSpPr/>
          <p:nvPr/>
        </p:nvSpPr>
        <p:spPr>
          <a:xfrm>
            <a:off x="5141581" y="1423210"/>
            <a:ext cx="432956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4A91C656-8754-586C-6893-3E5A74BF795C}"/>
              </a:ext>
            </a:extLst>
          </p:cNvPr>
          <p:cNvSpPr/>
          <p:nvPr/>
        </p:nvSpPr>
        <p:spPr>
          <a:xfrm>
            <a:off x="6541335" y="1424925"/>
            <a:ext cx="432956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0DAD887B-1243-B68E-6F85-DA5FA69E3154}"/>
              </a:ext>
            </a:extLst>
          </p:cNvPr>
          <p:cNvSpPr/>
          <p:nvPr/>
        </p:nvSpPr>
        <p:spPr>
          <a:xfrm>
            <a:off x="7881930" y="1409700"/>
            <a:ext cx="497411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316" name="Grafik 315">
            <a:extLst>
              <a:ext uri="{FF2B5EF4-FFF2-40B4-BE49-F238E27FC236}">
                <a16:creationId xmlns:a16="http://schemas.microsoft.com/office/drawing/2014/main" id="{C097FFCA-5469-688A-F253-5A9080AFED6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135" y="1298758"/>
            <a:ext cx="370410" cy="370410"/>
          </a:xfrm>
          <a:prstGeom prst="rect">
            <a:avLst/>
          </a:prstGeom>
        </p:spPr>
      </p:pic>
      <p:pic>
        <p:nvPicPr>
          <p:cNvPr id="310" name="Grafik 309">
            <a:extLst>
              <a:ext uri="{FF2B5EF4-FFF2-40B4-BE49-F238E27FC236}">
                <a16:creationId xmlns:a16="http://schemas.microsoft.com/office/drawing/2014/main" id="{65D1AA39-1FAB-285E-D882-1EBB6EB6630E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174493" y="1305983"/>
            <a:ext cx="362739" cy="362739"/>
          </a:xfrm>
          <a:prstGeom prst="rect">
            <a:avLst/>
          </a:prstGeom>
        </p:spPr>
      </p:pic>
      <p:pic>
        <p:nvPicPr>
          <p:cNvPr id="322" name="Grafik 321">
            <a:extLst>
              <a:ext uri="{FF2B5EF4-FFF2-40B4-BE49-F238E27FC236}">
                <a16:creationId xmlns:a16="http://schemas.microsoft.com/office/drawing/2014/main" id="{CEF073EB-CCBE-933C-8DE8-98828CBE4BF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331" y="1274179"/>
            <a:ext cx="451234" cy="451234"/>
          </a:xfrm>
          <a:prstGeom prst="rect">
            <a:avLst/>
          </a:prstGeom>
        </p:spPr>
      </p:pic>
      <p:pic>
        <p:nvPicPr>
          <p:cNvPr id="328" name="Grafik 327">
            <a:extLst>
              <a:ext uri="{FF2B5EF4-FFF2-40B4-BE49-F238E27FC236}">
                <a16:creationId xmlns:a16="http://schemas.microsoft.com/office/drawing/2014/main" id="{46AC5492-8B7B-EA88-4874-29C62AB3E48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23" y="1299633"/>
            <a:ext cx="393473" cy="393473"/>
          </a:xfrm>
          <a:prstGeom prst="rect">
            <a:avLst/>
          </a:prstGeom>
        </p:spPr>
      </p:pic>
      <p:pic>
        <p:nvPicPr>
          <p:cNvPr id="362" name="Grafik 361">
            <a:extLst>
              <a:ext uri="{FF2B5EF4-FFF2-40B4-BE49-F238E27FC236}">
                <a16:creationId xmlns:a16="http://schemas.microsoft.com/office/drawing/2014/main" id="{14CE4017-AE85-2C0E-75F2-182680E1CE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90095" y="1352602"/>
            <a:ext cx="112718" cy="112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BAAA9-1B49-52E3-FBFD-EC0D81B78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20">
            <a:extLst>
              <a:ext uri="{FF2B5EF4-FFF2-40B4-BE49-F238E27FC236}">
                <a16:creationId xmlns:a16="http://schemas.microsoft.com/office/drawing/2014/main" id="{CB371298-8781-74A1-F059-E451DFC43C06}"/>
              </a:ext>
            </a:extLst>
          </p:cNvPr>
          <p:cNvSpPr/>
          <p:nvPr/>
        </p:nvSpPr>
        <p:spPr>
          <a:xfrm>
            <a:off x="5578764" y="1491597"/>
            <a:ext cx="5546556" cy="4069731"/>
          </a:xfrm>
          <a:prstGeom prst="roundRect">
            <a:avLst>
              <a:gd name="adj" fmla="val 4002"/>
            </a:avLst>
          </a:prstGeom>
          <a:solidFill>
            <a:srgbClr val="D3E0E4"/>
          </a:solidFill>
          <a:ln w="12700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CH" sz="1800" b="0" u="none" strike="noStrike">
              <a:solidFill>
                <a:srgbClr val="1C6B85"/>
              </a:solidFill>
              <a:effectLst/>
              <a:uFillTx/>
              <a:latin typeface="Calibri"/>
            </a:endParaRPr>
          </a:p>
        </p:txBody>
      </p:sp>
      <p:sp>
        <p:nvSpPr>
          <p:cNvPr id="532" name="object 4">
            <a:extLst>
              <a:ext uri="{FF2B5EF4-FFF2-40B4-BE49-F238E27FC236}">
                <a16:creationId xmlns:a16="http://schemas.microsoft.com/office/drawing/2014/main" id="{10A2894D-AF00-BB5E-515D-47662B4BCF0A}"/>
              </a:ext>
            </a:extLst>
          </p:cNvPr>
          <p:cNvSpPr/>
          <p:nvPr/>
        </p:nvSpPr>
        <p:spPr>
          <a:xfrm>
            <a:off x="1066680" y="1637880"/>
            <a:ext cx="4059502" cy="36215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NGDI / SWISSGEO: Mehr als eine Geoplattform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 ist der gemeinsame öffentliche Auftritt der Nationalen Geodaten-Infrastruktur (NGDI). Es macht die föderal erbrachten Leistungen von Bund, Kantonen und Partnern unter einer starken, gemeinsamen Identität sichtbar und nutzbar. </a:t>
            </a:r>
          </a:p>
          <a:p>
            <a:pPr marL="648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100000"/>
            </a:pPr>
            <a:endParaRPr lang="de-CH" sz="14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INDG / SWISSGEO :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bien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plus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qu'une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simple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plateforme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géospatiale</a:t>
            </a:r>
            <a:endParaRPr lang="de-CH" sz="14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vitrine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publique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l'Infrastructure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nationale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données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géographiques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(INDG). Elle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permet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mettre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 avant et de rendre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accessibles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fournis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niveau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fédéral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par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Confédération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cantons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leurs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partenaires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identité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forte.</a:t>
            </a:r>
          </a:p>
        </p:txBody>
      </p:sp>
      <p:sp>
        <p:nvSpPr>
          <p:cNvPr id="9" name="Textfeld 15">
            <a:extLst>
              <a:ext uri="{FF2B5EF4-FFF2-40B4-BE49-F238E27FC236}">
                <a16:creationId xmlns:a16="http://schemas.microsoft.com/office/drawing/2014/main" id="{E7FD3C7B-46A0-F7D1-0488-DFD9035DD426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b="1" err="1">
                <a:solidFill>
                  <a:srgbClr val="266273"/>
                </a:solidFill>
                <a:latin typeface="Segoe UI Bold"/>
                <a:ea typeface="Segoe UI Black"/>
              </a:rPr>
              <a:t>Strategische</a:t>
            </a:r>
            <a:r>
              <a:rPr lang="fr-FR" b="1">
                <a:solidFill>
                  <a:srgbClr val="266273"/>
                </a:solidFill>
                <a:latin typeface="Segoe UI Bold"/>
                <a:ea typeface="Segoe UI Black"/>
              </a:rPr>
              <a:t> </a:t>
            </a:r>
            <a:r>
              <a:rPr lang="fr-FR" b="1" err="1">
                <a:solidFill>
                  <a:srgbClr val="266273"/>
                </a:solidFill>
                <a:latin typeface="Segoe UI Bold"/>
                <a:ea typeface="Segoe UI Black"/>
              </a:rPr>
              <a:t>Einordnung</a:t>
            </a:r>
            <a:endParaRPr lang="de-CH" b="1">
              <a:solidFill>
                <a:srgbClr val="266273"/>
              </a:solidFill>
              <a:latin typeface="Segoe UI"/>
            </a:endParaRPr>
          </a:p>
          <a:p>
            <a:r>
              <a:rPr lang="fr-FR" b="1" i="1">
                <a:solidFill>
                  <a:srgbClr val="266273"/>
                </a:solidFill>
                <a:latin typeface="Segoe UI"/>
              </a:rPr>
              <a:t>Contexte stratégique</a:t>
            </a:r>
            <a:endParaRPr lang="de-CH" b="1" i="1">
              <a:solidFill>
                <a:srgbClr val="266273"/>
              </a:solidFill>
              <a:latin typeface="Segoe UI"/>
            </a:endParaRPr>
          </a:p>
        </p:txBody>
      </p:sp>
      <p:cxnSp>
        <p:nvCxnSpPr>
          <p:cNvPr id="12" name="Gerader Verbinder 8">
            <a:extLst>
              <a:ext uri="{FF2B5EF4-FFF2-40B4-BE49-F238E27FC236}">
                <a16:creationId xmlns:a16="http://schemas.microsoft.com/office/drawing/2014/main" id="{143040CD-90C3-3B6A-DAAD-EEE06D7CDBB3}"/>
              </a:ext>
            </a:extLst>
          </p:cNvPr>
          <p:cNvCxnSpPr>
            <a:cxnSpLocks/>
          </p:cNvCxnSpPr>
          <p:nvPr/>
        </p:nvCxnSpPr>
        <p:spPr>
          <a:xfrm flipH="1">
            <a:off x="1066680" y="3303903"/>
            <a:ext cx="1981320" cy="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BC0E72F0-A018-4EC3-7CF4-B19D051EC6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2007670"/>
            <a:ext cx="2324913" cy="87618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F983D54-23AB-DBBA-0E66-E569424C7A00}"/>
              </a:ext>
            </a:extLst>
          </p:cNvPr>
          <p:cNvSpPr txBox="1"/>
          <p:nvPr/>
        </p:nvSpPr>
        <p:spPr>
          <a:xfrm>
            <a:off x="6186822" y="3011025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Das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Wo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ist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 hier.</a:t>
            </a:r>
          </a:p>
          <a:p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Le où est ici.</a:t>
            </a:r>
          </a:p>
          <a:p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Il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dove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 è qui.</a:t>
            </a:r>
          </a:p>
          <a:p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The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where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is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 </a:t>
            </a:r>
            <a:r>
              <a:rPr lang="fr-FR" sz="2000" err="1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here</a:t>
            </a:r>
            <a:r>
              <a:rPr lang="fr-FR" sz="2000">
                <a:solidFill>
                  <a:srgbClr val="266273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47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00869-61DE-08A6-4E18-A73935DB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rafik 278">
            <a:extLst>
              <a:ext uri="{FF2B5EF4-FFF2-40B4-BE49-F238E27FC236}">
                <a16:creationId xmlns:a16="http://schemas.microsoft.com/office/drawing/2014/main" id="{1EFB0AB0-CCFD-3D72-1AD0-6DE1F1444DA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27860" y="4682679"/>
            <a:ext cx="336781" cy="231071"/>
          </a:xfrm>
          <a:prstGeom prst="rect">
            <a:avLst/>
          </a:prstGeom>
        </p:spPr>
      </p:pic>
      <p:pic>
        <p:nvPicPr>
          <p:cNvPr id="211" name="Grafik 210">
            <a:extLst>
              <a:ext uri="{FF2B5EF4-FFF2-40B4-BE49-F238E27FC236}">
                <a16:creationId xmlns:a16="http://schemas.microsoft.com/office/drawing/2014/main" id="{2A9B06FD-CB07-42AF-634A-87EF5391E70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98092" y="4502207"/>
            <a:ext cx="518387" cy="411543"/>
          </a:xfrm>
          <a:prstGeom prst="rect">
            <a:avLst/>
          </a:prstGeom>
        </p:spPr>
      </p:pic>
      <p:pic>
        <p:nvPicPr>
          <p:cNvPr id="193" name="Grafik 192">
            <a:extLst>
              <a:ext uri="{FF2B5EF4-FFF2-40B4-BE49-F238E27FC236}">
                <a16:creationId xmlns:a16="http://schemas.microsoft.com/office/drawing/2014/main" id="{B1BA8480-8442-9EA7-683E-6F47B624BD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3E0E4">
                <a:tint val="45000"/>
                <a:satMod val="400000"/>
              </a:srgb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75" y="1513265"/>
            <a:ext cx="7229644" cy="3716489"/>
          </a:xfrm>
          <a:prstGeom prst="rect">
            <a:avLst/>
          </a:prstGeom>
        </p:spPr>
      </p:pic>
      <p:pic>
        <p:nvPicPr>
          <p:cNvPr id="291" name="Grafik 290">
            <a:extLst>
              <a:ext uri="{FF2B5EF4-FFF2-40B4-BE49-F238E27FC236}">
                <a16:creationId xmlns:a16="http://schemas.microsoft.com/office/drawing/2014/main" id="{B374B8BB-BB0C-7A78-ACB8-9C7A8E1689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340" y="4531722"/>
            <a:ext cx="359557" cy="359557"/>
          </a:xfrm>
          <a:prstGeom prst="rect">
            <a:avLst/>
          </a:prstGeom>
        </p:spPr>
      </p:pic>
      <p:sp>
        <p:nvSpPr>
          <p:cNvPr id="46" name="Rechteck: abgerundete Ecken 45">
            <a:extLst>
              <a:ext uri="{FF2B5EF4-FFF2-40B4-BE49-F238E27FC236}">
                <a16:creationId xmlns:a16="http://schemas.microsoft.com/office/drawing/2014/main" id="{6AEEBD60-9314-67A2-E91B-5C980EE2E7B1}"/>
              </a:ext>
            </a:extLst>
          </p:cNvPr>
          <p:cNvSpPr/>
          <p:nvPr/>
        </p:nvSpPr>
        <p:spPr>
          <a:xfrm>
            <a:off x="1105232" y="3375233"/>
            <a:ext cx="9823716" cy="910395"/>
          </a:xfrm>
          <a:prstGeom prst="roundRect">
            <a:avLst>
              <a:gd name="adj" fmla="val 6949"/>
            </a:avLst>
          </a:prstGeom>
          <a:solidFill>
            <a:srgbClr val="C4D6DB">
              <a:alpha val="34000"/>
            </a:srgbClr>
          </a:solidFill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26FAC0B8-D47E-C88F-5B7A-2E7D9C193074}"/>
              </a:ext>
            </a:extLst>
          </p:cNvPr>
          <p:cNvSpPr/>
          <p:nvPr/>
        </p:nvSpPr>
        <p:spPr>
          <a:xfrm>
            <a:off x="1105232" y="4378534"/>
            <a:ext cx="9823716" cy="1005885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FCA5F790-74EC-A473-5856-F44A53E813EF}"/>
              </a:ext>
            </a:extLst>
          </p:cNvPr>
          <p:cNvSpPr/>
          <p:nvPr/>
        </p:nvSpPr>
        <p:spPr>
          <a:xfrm>
            <a:off x="1105232" y="5446160"/>
            <a:ext cx="9823716" cy="375010"/>
          </a:xfrm>
          <a:prstGeom prst="roundRect">
            <a:avLst>
              <a:gd name="adj" fmla="val 16166"/>
            </a:avLst>
          </a:prstGeom>
          <a:solidFill>
            <a:srgbClr val="1C6B85"/>
          </a:solidFill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6" name="object 17">
            <a:extLst>
              <a:ext uri="{FF2B5EF4-FFF2-40B4-BE49-F238E27FC236}">
                <a16:creationId xmlns:a16="http://schemas.microsoft.com/office/drawing/2014/main" id="{C1819B04-A93F-E940-8D4D-013165396222}"/>
              </a:ext>
            </a:extLst>
          </p:cNvPr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30571C8F-51F4-4DA0-B263-920FFFBB2835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7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1">
            <a:extLst>
              <a:ext uri="{FF2B5EF4-FFF2-40B4-BE49-F238E27FC236}">
                <a16:creationId xmlns:a16="http://schemas.microsoft.com/office/drawing/2014/main" id="{5BC90406-5AEE-CC15-7E27-AE9C8730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050" y="1742630"/>
            <a:ext cx="518280" cy="45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CH" sz="1800" b="1" u="none" strike="noStrike">
                <a:solidFill>
                  <a:srgbClr val="D4311F"/>
                </a:solidFill>
                <a:effectLst/>
                <a:uFillTx/>
                <a:latin typeface="Segoe UI"/>
              </a:rPr>
              <a:t>4.</a:t>
            </a:r>
            <a:endParaRPr lang="en-US" sz="1800" b="0" u="none" strike="noStrike">
              <a:solidFill>
                <a:srgbClr val="D4311F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1">
            <a:extLst>
              <a:ext uri="{FF2B5EF4-FFF2-40B4-BE49-F238E27FC236}">
                <a16:creationId xmlns:a16="http://schemas.microsoft.com/office/drawing/2014/main" id="{20AB0BCA-15B0-8587-5E2D-66EB0F355C2C}"/>
              </a:ext>
            </a:extLst>
          </p:cNvPr>
          <p:cNvSpPr txBox="1">
            <a:spLocks/>
          </p:cNvSpPr>
          <p:nvPr/>
        </p:nvSpPr>
        <p:spPr>
          <a:xfrm>
            <a:off x="1263094" y="2707386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3.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6" name="PlaceHolder 1">
            <a:extLst>
              <a:ext uri="{FF2B5EF4-FFF2-40B4-BE49-F238E27FC236}">
                <a16:creationId xmlns:a16="http://schemas.microsoft.com/office/drawing/2014/main" id="{D6BA8EE6-251D-B33C-E7F4-55AF55F8828C}"/>
              </a:ext>
            </a:extLst>
          </p:cNvPr>
          <p:cNvSpPr txBox="1">
            <a:spLocks/>
          </p:cNvSpPr>
          <p:nvPr/>
        </p:nvSpPr>
        <p:spPr>
          <a:xfrm>
            <a:off x="1263050" y="3687196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2.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8" name="PlaceHolder 1">
            <a:extLst>
              <a:ext uri="{FF2B5EF4-FFF2-40B4-BE49-F238E27FC236}">
                <a16:creationId xmlns:a16="http://schemas.microsoft.com/office/drawing/2014/main" id="{2D47E1CA-42C4-1A0D-AC1B-9D144A9BB2AE}"/>
              </a:ext>
            </a:extLst>
          </p:cNvPr>
          <p:cNvSpPr txBox="1">
            <a:spLocks/>
          </p:cNvSpPr>
          <p:nvPr/>
        </p:nvSpPr>
        <p:spPr>
          <a:xfrm>
            <a:off x="1263050" y="4705369"/>
            <a:ext cx="431404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r>
              <a:rPr lang="de-CH" sz="1800" b="1">
                <a:solidFill>
                  <a:srgbClr val="1C6B85"/>
                </a:solidFill>
                <a:latin typeface="Segoe UI"/>
              </a:rPr>
              <a:t>1.</a:t>
            </a:r>
            <a:endParaRPr lang="de-CH" sz="1800">
              <a:solidFill>
                <a:srgbClr val="1C6B85"/>
              </a:solidFill>
              <a:latin typeface="Calibri"/>
            </a:endParaRPr>
          </a:p>
        </p:txBody>
      </p:sp>
      <p:cxnSp>
        <p:nvCxnSpPr>
          <p:cNvPr id="19" name="Gerader Verbinder 8">
            <a:extLst>
              <a:ext uri="{FF2B5EF4-FFF2-40B4-BE49-F238E27FC236}">
                <a16:creationId xmlns:a16="http://schemas.microsoft.com/office/drawing/2014/main" id="{438A00D6-9D99-F36B-EF0D-4E6321AEE245}"/>
              </a:ext>
            </a:extLst>
          </p:cNvPr>
          <p:cNvCxnSpPr>
            <a:cxnSpLocks/>
          </p:cNvCxnSpPr>
          <p:nvPr/>
        </p:nvCxnSpPr>
        <p:spPr>
          <a:xfrm flipV="1">
            <a:off x="1673910" y="2383296"/>
            <a:ext cx="0" cy="917190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3" name="Gerader Verbinder 8">
            <a:extLst>
              <a:ext uri="{FF2B5EF4-FFF2-40B4-BE49-F238E27FC236}">
                <a16:creationId xmlns:a16="http://schemas.microsoft.com/office/drawing/2014/main" id="{EB12B788-626D-7963-7729-83406F781C4B}"/>
              </a:ext>
            </a:extLst>
          </p:cNvPr>
          <p:cNvCxnSpPr>
            <a:cxnSpLocks/>
          </p:cNvCxnSpPr>
          <p:nvPr/>
        </p:nvCxnSpPr>
        <p:spPr>
          <a:xfrm flipV="1">
            <a:off x="1673910" y="3371510"/>
            <a:ext cx="0" cy="914118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7" name="Gerader Verbinder 8">
            <a:extLst>
              <a:ext uri="{FF2B5EF4-FFF2-40B4-BE49-F238E27FC236}">
                <a16:creationId xmlns:a16="http://schemas.microsoft.com/office/drawing/2014/main" id="{D7FBC4CD-CF65-987E-8CA3-377F71419D49}"/>
              </a:ext>
            </a:extLst>
          </p:cNvPr>
          <p:cNvCxnSpPr>
            <a:cxnSpLocks/>
          </p:cNvCxnSpPr>
          <p:nvPr/>
        </p:nvCxnSpPr>
        <p:spPr>
          <a:xfrm flipV="1">
            <a:off x="1683370" y="4378534"/>
            <a:ext cx="11084" cy="1005885"/>
          </a:xfrm>
          <a:prstGeom prst="straightConnector1">
            <a:avLst/>
          </a:prstGeom>
          <a:ln w="9525">
            <a:solidFill>
              <a:srgbClr val="1C6B85"/>
            </a:solidFill>
            <a:round/>
          </a:ln>
        </p:spPr>
      </p:cxnSp>
      <p:cxnSp>
        <p:nvCxnSpPr>
          <p:cNvPr id="29" name="Gerader Verbinder 8">
            <a:extLst>
              <a:ext uri="{FF2B5EF4-FFF2-40B4-BE49-F238E27FC236}">
                <a16:creationId xmlns:a16="http://schemas.microsoft.com/office/drawing/2014/main" id="{159D9CC5-961F-2753-090F-E063595D4FB6}"/>
              </a:ext>
            </a:extLst>
          </p:cNvPr>
          <p:cNvCxnSpPr>
            <a:cxnSpLocks/>
          </p:cNvCxnSpPr>
          <p:nvPr/>
        </p:nvCxnSpPr>
        <p:spPr>
          <a:xfrm flipV="1">
            <a:off x="1670670" y="1495254"/>
            <a:ext cx="0" cy="790627"/>
          </a:xfrm>
          <a:prstGeom prst="straightConnector1">
            <a:avLst/>
          </a:prstGeom>
          <a:ln w="9525">
            <a:solidFill>
              <a:srgbClr val="D4311F"/>
            </a:solidFill>
            <a:round/>
          </a:ln>
        </p:spPr>
      </p:cxnSp>
      <p:sp>
        <p:nvSpPr>
          <p:cNvPr id="42" name="Textfeld 15">
            <a:extLst>
              <a:ext uri="{FF2B5EF4-FFF2-40B4-BE49-F238E27FC236}">
                <a16:creationId xmlns:a16="http://schemas.microsoft.com/office/drawing/2014/main" id="{7CBA029D-12CD-FE0A-59D3-98736ED6AF11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de-CH">
                <a:solidFill>
                  <a:srgbClr val="266273"/>
                </a:solidFill>
                <a:latin typeface="Segoe UI Bold"/>
                <a:ea typeface="Segoe UI Black"/>
              </a:rPr>
              <a:t>Nationale Geodaten-Infrastruktur (NGDI)</a:t>
            </a:r>
            <a:endParaRPr lang="en-US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fr-FR" b="1" i="1">
                <a:solidFill>
                  <a:srgbClr val="266273"/>
                </a:solidFill>
                <a:latin typeface="Segoe UI Semibold"/>
                <a:ea typeface="Segoe UI Black"/>
              </a:rPr>
              <a:t>L'infrastructure nationale de données géographiques INDG</a:t>
            </a:r>
            <a:endParaRPr lang="en-US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>
            <a:extLst>
              <a:ext uri="{FF2B5EF4-FFF2-40B4-BE49-F238E27FC236}">
                <a16:creationId xmlns:a16="http://schemas.microsoft.com/office/drawing/2014/main" id="{36AB4B39-CF20-21BD-5B69-95D39DFEABA0}"/>
              </a:ext>
            </a:extLst>
          </p:cNvPr>
          <p:cNvSpPr txBox="1">
            <a:spLocks/>
          </p:cNvSpPr>
          <p:nvPr/>
        </p:nvSpPr>
        <p:spPr>
          <a:xfrm>
            <a:off x="1105232" y="5533414"/>
            <a:ext cx="9597853" cy="184666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r">
              <a:spcBef>
                <a:spcPts val="1417"/>
              </a:spcBef>
            </a:pPr>
            <a:r>
              <a:rPr lang="de-CH" sz="1200" b="1">
                <a:solidFill>
                  <a:schemeClr val="bg1"/>
                </a:solidFill>
                <a:latin typeface="Segoe UI"/>
              </a:rPr>
              <a:t>Einmal erfassen, mehrfach nutzen. | </a:t>
            </a:r>
            <a:r>
              <a:rPr lang="fr-FR" sz="1200" b="1" i="1">
                <a:solidFill>
                  <a:schemeClr val="bg1"/>
                </a:solidFill>
                <a:latin typeface="Segoe UI"/>
              </a:rPr>
              <a:t>Saisir une seule fois, réutiliser à plusieurs reprises.</a:t>
            </a:r>
            <a:endParaRPr lang="de-CH" sz="12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5" name="PlaceHolder 2">
            <a:extLst>
              <a:ext uri="{FF2B5EF4-FFF2-40B4-BE49-F238E27FC236}">
                <a16:creationId xmlns:a16="http://schemas.microsoft.com/office/drawing/2014/main" id="{77389DD6-0746-2B06-87FE-663E80BC4EFA}"/>
              </a:ext>
            </a:extLst>
          </p:cNvPr>
          <p:cNvSpPr txBox="1">
            <a:spLocks/>
          </p:cNvSpPr>
          <p:nvPr/>
        </p:nvSpPr>
        <p:spPr>
          <a:xfrm>
            <a:off x="1781330" y="1714067"/>
            <a:ext cx="1655286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D4311F"/>
                </a:solidFill>
                <a:latin typeface="Segoe UI"/>
              </a:rPr>
              <a:t>Für die Schweiz</a:t>
            </a:r>
            <a:br>
              <a:rPr lang="de-CH" sz="1200" b="1">
                <a:solidFill>
                  <a:srgbClr val="D4311F"/>
                </a:solidFill>
                <a:latin typeface="Segoe UI"/>
              </a:rPr>
            </a:br>
            <a:r>
              <a:rPr lang="de-CH" sz="1200" b="1" i="1">
                <a:solidFill>
                  <a:srgbClr val="D4311F"/>
                </a:solidFill>
                <a:latin typeface="Segoe UI"/>
              </a:rPr>
              <a:t>Pour la Suisse</a:t>
            </a:r>
            <a:endParaRPr lang="de-CH" sz="1200">
              <a:solidFill>
                <a:srgbClr val="D4311F"/>
              </a:solidFill>
              <a:latin typeface="Calibri"/>
            </a:endParaRPr>
          </a:p>
        </p:txBody>
      </p:sp>
      <p:sp>
        <p:nvSpPr>
          <p:cNvPr id="197" name="PlaceHolder 2">
            <a:extLst>
              <a:ext uri="{FF2B5EF4-FFF2-40B4-BE49-F238E27FC236}">
                <a16:creationId xmlns:a16="http://schemas.microsoft.com/office/drawing/2014/main" id="{19575109-81AF-EEE8-52AD-D7652931FE5E}"/>
              </a:ext>
            </a:extLst>
          </p:cNvPr>
          <p:cNvSpPr txBox="1">
            <a:spLocks/>
          </p:cNvSpPr>
          <p:nvPr/>
        </p:nvSpPr>
        <p:spPr>
          <a:xfrm>
            <a:off x="1781329" y="2647721"/>
            <a:ext cx="2165825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/>
              </a:rPr>
              <a:t>Entdecken und nutzen</a:t>
            </a:r>
            <a:br>
              <a:rPr lang="de-CH" sz="1200" b="1">
                <a:solidFill>
                  <a:srgbClr val="1C6B85"/>
                </a:solidFill>
                <a:latin typeface="Segoe UI"/>
              </a:rPr>
            </a:b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Découvrir</a:t>
            </a:r>
            <a:r>
              <a:rPr lang="de-CH" sz="1200" b="1" i="1">
                <a:solidFill>
                  <a:srgbClr val="1C6B85"/>
                </a:solidFill>
                <a:latin typeface="Segoe UI"/>
              </a:rPr>
              <a:t> et </a:t>
            </a: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utiliser</a:t>
            </a:r>
            <a:endParaRPr lang="de-CH" sz="1200" i="1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199" name="PlaceHolder 2">
            <a:extLst>
              <a:ext uri="{FF2B5EF4-FFF2-40B4-BE49-F238E27FC236}">
                <a16:creationId xmlns:a16="http://schemas.microsoft.com/office/drawing/2014/main" id="{D501E43B-2729-327B-26EE-4B1CD55E5329}"/>
              </a:ext>
            </a:extLst>
          </p:cNvPr>
          <p:cNvSpPr txBox="1">
            <a:spLocks/>
          </p:cNvSpPr>
          <p:nvPr/>
        </p:nvSpPr>
        <p:spPr>
          <a:xfrm>
            <a:off x="1781329" y="3609478"/>
            <a:ext cx="2629159" cy="36933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/>
              </a:rPr>
              <a:t>Gemeinsame nationale Infrastruktur</a:t>
            </a:r>
            <a:br>
              <a:rPr lang="de-CH" sz="1200" b="1">
                <a:solidFill>
                  <a:srgbClr val="1C6B85"/>
                </a:solidFill>
                <a:latin typeface="Segoe UI"/>
              </a:rPr>
            </a:br>
            <a:r>
              <a:rPr lang="de-CH" sz="1200" b="1" i="1">
                <a:solidFill>
                  <a:srgbClr val="1C6B85"/>
                </a:solidFill>
                <a:latin typeface="Segoe UI"/>
              </a:rPr>
              <a:t>Infrastructure nationale </a:t>
            </a:r>
            <a:r>
              <a:rPr lang="de-CH" sz="1200" b="1" i="1" err="1">
                <a:solidFill>
                  <a:srgbClr val="1C6B85"/>
                </a:solidFill>
                <a:latin typeface="Segoe UI"/>
              </a:rPr>
              <a:t>commune</a:t>
            </a:r>
            <a:endParaRPr lang="de-CH" sz="1200">
              <a:solidFill>
                <a:srgbClr val="1C6B85"/>
              </a:solidFill>
              <a:latin typeface="Calibri"/>
            </a:endParaRPr>
          </a:p>
        </p:txBody>
      </p:sp>
      <p:sp>
        <p:nvSpPr>
          <p:cNvPr id="201" name="PlaceHolder 2">
            <a:extLst>
              <a:ext uri="{FF2B5EF4-FFF2-40B4-BE49-F238E27FC236}">
                <a16:creationId xmlns:a16="http://schemas.microsoft.com/office/drawing/2014/main" id="{E0530B71-E961-79E3-D3D2-D12B4DF7848E}"/>
              </a:ext>
            </a:extLst>
          </p:cNvPr>
          <p:cNvSpPr txBox="1">
            <a:spLocks/>
          </p:cNvSpPr>
          <p:nvPr/>
        </p:nvSpPr>
        <p:spPr>
          <a:xfrm>
            <a:off x="1781330" y="4431705"/>
            <a:ext cx="2713784" cy="92333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Offizielle Geodaten</a:t>
            </a:r>
            <a:br>
              <a:rPr lang="de-CH" sz="12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Dezentral erhobene Geodaten.</a:t>
            </a:r>
            <a:br>
              <a:rPr lang="de-CH" sz="12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de-CH" sz="12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géodonnées</a:t>
            </a:r>
            <a: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2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officielles</a:t>
            </a:r>
            <a:br>
              <a:rPr lang="de-CH" sz="12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fr-FR" sz="12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géodonnées</a:t>
            </a:r>
            <a:r>
              <a:rPr lang="fr-FR" sz="12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collectées de manière décentralisée.</a:t>
            </a:r>
            <a:endParaRPr lang="de-CH" sz="12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5" name="Grafik 214">
            <a:extLst>
              <a:ext uri="{FF2B5EF4-FFF2-40B4-BE49-F238E27FC236}">
                <a16:creationId xmlns:a16="http://schemas.microsoft.com/office/drawing/2014/main" id="{7366F17C-8631-C777-CC14-2DBA82B61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4093" y="4540570"/>
            <a:ext cx="112718" cy="112718"/>
          </a:xfrm>
          <a:prstGeom prst="rect">
            <a:avLst/>
          </a:prstGeom>
        </p:spPr>
      </p:pic>
      <p:pic>
        <p:nvPicPr>
          <p:cNvPr id="275" name="Grafik 274">
            <a:extLst>
              <a:ext uri="{FF2B5EF4-FFF2-40B4-BE49-F238E27FC236}">
                <a16:creationId xmlns:a16="http://schemas.microsoft.com/office/drawing/2014/main" id="{E6B9FD52-1F7C-3B1B-A72B-1B9E5ACB7C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260" y="4540229"/>
            <a:ext cx="448666" cy="373521"/>
          </a:xfrm>
          <a:prstGeom prst="rect">
            <a:avLst/>
          </a:prstGeom>
        </p:spPr>
      </p:pic>
      <p:pic>
        <p:nvPicPr>
          <p:cNvPr id="285" name="Grafik 284">
            <a:extLst>
              <a:ext uri="{FF2B5EF4-FFF2-40B4-BE49-F238E27FC236}">
                <a16:creationId xmlns:a16="http://schemas.microsoft.com/office/drawing/2014/main" id="{4B00A841-618F-FB53-0755-7D7EF1C82DBC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46439" y="4531721"/>
            <a:ext cx="359555" cy="359555"/>
          </a:xfrm>
          <a:prstGeom prst="rect">
            <a:avLst/>
          </a:prstGeom>
        </p:spPr>
      </p:pic>
      <p:pic>
        <p:nvPicPr>
          <p:cNvPr id="287" name="Grafik 286">
            <a:extLst>
              <a:ext uri="{FF2B5EF4-FFF2-40B4-BE49-F238E27FC236}">
                <a16:creationId xmlns:a16="http://schemas.microsoft.com/office/drawing/2014/main" id="{CD34FADD-EF96-96DF-DB33-16503D3155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680" y="4953020"/>
            <a:ext cx="308217" cy="308217"/>
          </a:xfrm>
          <a:prstGeom prst="rect">
            <a:avLst/>
          </a:prstGeom>
        </p:spPr>
      </p:pic>
      <p:pic>
        <p:nvPicPr>
          <p:cNvPr id="289" name="Grafik 288">
            <a:extLst>
              <a:ext uri="{FF2B5EF4-FFF2-40B4-BE49-F238E27FC236}">
                <a16:creationId xmlns:a16="http://schemas.microsoft.com/office/drawing/2014/main" id="{FF36639D-4204-47E0-6039-BF5A8DD331E0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46440" y="4901679"/>
            <a:ext cx="359558" cy="359558"/>
          </a:xfrm>
          <a:prstGeom prst="rect">
            <a:avLst/>
          </a:prstGeom>
        </p:spPr>
      </p:pic>
      <p:cxnSp>
        <p:nvCxnSpPr>
          <p:cNvPr id="292" name="Gerader Verbinder 8">
            <a:extLst>
              <a:ext uri="{FF2B5EF4-FFF2-40B4-BE49-F238E27FC236}">
                <a16:creationId xmlns:a16="http://schemas.microsoft.com/office/drawing/2014/main" id="{F9975A32-310B-6263-447B-F505C2D2EA7A}"/>
              </a:ext>
            </a:extLst>
          </p:cNvPr>
          <p:cNvCxnSpPr>
            <a:cxnSpLocks/>
          </p:cNvCxnSpPr>
          <p:nvPr/>
        </p:nvCxnSpPr>
        <p:spPr>
          <a:xfrm flipV="1">
            <a:off x="8942267" y="4502207"/>
            <a:ext cx="0" cy="752893"/>
          </a:xfrm>
          <a:prstGeom prst="straightConnector1">
            <a:avLst/>
          </a:prstGeom>
          <a:ln w="9525">
            <a:solidFill>
              <a:srgbClr val="C4D6DB"/>
            </a:solidFill>
            <a:round/>
          </a:ln>
        </p:spPr>
      </p:cxnSp>
      <p:pic>
        <p:nvPicPr>
          <p:cNvPr id="294" name="Grafik 293">
            <a:extLst>
              <a:ext uri="{FF2B5EF4-FFF2-40B4-BE49-F238E27FC236}">
                <a16:creationId xmlns:a16="http://schemas.microsoft.com/office/drawing/2014/main" id="{89EA4ADE-7936-A614-655C-8296CA307C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54" y="3441360"/>
            <a:ext cx="344732" cy="344732"/>
          </a:xfrm>
          <a:prstGeom prst="rect">
            <a:avLst/>
          </a:prstGeom>
        </p:spPr>
      </p:pic>
      <p:pic>
        <p:nvPicPr>
          <p:cNvPr id="296" name="Grafik 295">
            <a:extLst>
              <a:ext uri="{FF2B5EF4-FFF2-40B4-BE49-F238E27FC236}">
                <a16:creationId xmlns:a16="http://schemas.microsoft.com/office/drawing/2014/main" id="{769BA7F2-952A-CB12-112A-FE0F3C2D8DB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01" y="3411517"/>
            <a:ext cx="386895" cy="386895"/>
          </a:xfrm>
          <a:prstGeom prst="rect">
            <a:avLst/>
          </a:prstGeom>
        </p:spPr>
      </p:pic>
      <p:pic>
        <p:nvPicPr>
          <p:cNvPr id="298" name="Grafik 297">
            <a:extLst>
              <a:ext uri="{FF2B5EF4-FFF2-40B4-BE49-F238E27FC236}">
                <a16:creationId xmlns:a16="http://schemas.microsoft.com/office/drawing/2014/main" id="{459F32FF-92FE-4D49-DCE3-289EF03B43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10" y="3405167"/>
            <a:ext cx="414677" cy="414677"/>
          </a:xfrm>
          <a:prstGeom prst="rect">
            <a:avLst/>
          </a:prstGeom>
        </p:spPr>
      </p:pic>
      <p:pic>
        <p:nvPicPr>
          <p:cNvPr id="300" name="Grafik 299">
            <a:extLst>
              <a:ext uri="{FF2B5EF4-FFF2-40B4-BE49-F238E27FC236}">
                <a16:creationId xmlns:a16="http://schemas.microsoft.com/office/drawing/2014/main" id="{5C04217A-983D-35DF-BED0-51CB3BA65F82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65260" y="3468139"/>
            <a:ext cx="323923" cy="323923"/>
          </a:xfrm>
          <a:prstGeom prst="rect">
            <a:avLst/>
          </a:prstGeom>
        </p:spPr>
      </p:pic>
      <p:pic>
        <p:nvPicPr>
          <p:cNvPr id="302" name="Grafik 301">
            <a:extLst>
              <a:ext uri="{FF2B5EF4-FFF2-40B4-BE49-F238E27FC236}">
                <a16:creationId xmlns:a16="http://schemas.microsoft.com/office/drawing/2014/main" id="{D923BF6F-6DD0-4E7B-6AD1-A73AEE4E10A7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88461" y="2442257"/>
            <a:ext cx="426490" cy="426490"/>
          </a:xfrm>
          <a:prstGeom prst="rect">
            <a:avLst/>
          </a:prstGeom>
        </p:spPr>
      </p:pic>
      <p:pic>
        <p:nvPicPr>
          <p:cNvPr id="306" name="Grafik 305">
            <a:extLst>
              <a:ext uri="{FF2B5EF4-FFF2-40B4-BE49-F238E27FC236}">
                <a16:creationId xmlns:a16="http://schemas.microsoft.com/office/drawing/2014/main" id="{29EE1734-C7D7-0EEC-0C9D-F598E7C38E21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81178" y="2432857"/>
            <a:ext cx="435890" cy="435890"/>
          </a:xfrm>
          <a:prstGeom prst="rect">
            <a:avLst/>
          </a:prstGeom>
        </p:spPr>
      </p:pic>
      <p:pic>
        <p:nvPicPr>
          <p:cNvPr id="320" name="Grafik 319">
            <a:extLst>
              <a:ext uri="{FF2B5EF4-FFF2-40B4-BE49-F238E27FC236}">
                <a16:creationId xmlns:a16="http://schemas.microsoft.com/office/drawing/2014/main" id="{DB3D96DA-113F-0E01-AFA7-CBB482629E7C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871033" y="2454070"/>
            <a:ext cx="414677" cy="414677"/>
          </a:xfrm>
          <a:prstGeom prst="rect">
            <a:avLst/>
          </a:prstGeom>
        </p:spPr>
      </p:pic>
      <p:pic>
        <p:nvPicPr>
          <p:cNvPr id="326" name="Grafik 325">
            <a:extLst>
              <a:ext uri="{FF2B5EF4-FFF2-40B4-BE49-F238E27FC236}">
                <a16:creationId xmlns:a16="http://schemas.microsoft.com/office/drawing/2014/main" id="{59EFE332-130B-7130-9B1B-DDB6EF754BA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92" y="2507872"/>
            <a:ext cx="351350" cy="351350"/>
          </a:xfrm>
          <a:prstGeom prst="rect">
            <a:avLst/>
          </a:prstGeom>
        </p:spPr>
      </p:pic>
      <p:pic>
        <p:nvPicPr>
          <p:cNvPr id="332" name="Grafik 331">
            <a:extLst>
              <a:ext uri="{FF2B5EF4-FFF2-40B4-BE49-F238E27FC236}">
                <a16:creationId xmlns:a16="http://schemas.microsoft.com/office/drawing/2014/main" id="{7F15AD1E-DDE7-1522-A6EB-F3E45C0A6818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23525" y="4544616"/>
            <a:ext cx="369134" cy="369134"/>
          </a:xfrm>
          <a:prstGeom prst="rect">
            <a:avLst/>
          </a:prstGeom>
        </p:spPr>
      </p:pic>
      <p:sp>
        <p:nvSpPr>
          <p:cNvPr id="334" name="PlaceHolder 2">
            <a:extLst>
              <a:ext uri="{FF2B5EF4-FFF2-40B4-BE49-F238E27FC236}">
                <a16:creationId xmlns:a16="http://schemas.microsoft.com/office/drawing/2014/main" id="{23C4F103-4ADD-FC2B-62D2-07BD02144B08}"/>
              </a:ext>
            </a:extLst>
          </p:cNvPr>
          <p:cNvSpPr txBox="1">
            <a:spLocks/>
          </p:cNvSpPr>
          <p:nvPr/>
        </p:nvSpPr>
        <p:spPr>
          <a:xfrm>
            <a:off x="4951210" y="4947323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Bund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Confédération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6" name="PlaceHolder 2">
            <a:extLst>
              <a:ext uri="{FF2B5EF4-FFF2-40B4-BE49-F238E27FC236}">
                <a16:creationId xmlns:a16="http://schemas.microsoft.com/office/drawing/2014/main" id="{C5CAFE31-0E27-8342-42A7-DAF582869E40}"/>
              </a:ext>
            </a:extLst>
          </p:cNvPr>
          <p:cNvSpPr txBox="1">
            <a:spLocks/>
          </p:cNvSpPr>
          <p:nvPr/>
        </p:nvSpPr>
        <p:spPr>
          <a:xfrm>
            <a:off x="5892609" y="4947323"/>
            <a:ext cx="77689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Kantone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Cantons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8" name="PlaceHolder 2">
            <a:extLst>
              <a:ext uri="{FF2B5EF4-FFF2-40B4-BE49-F238E27FC236}">
                <a16:creationId xmlns:a16="http://schemas.microsoft.com/office/drawing/2014/main" id="{52D053CE-826E-B27B-DF24-733F44152C4A}"/>
              </a:ext>
            </a:extLst>
          </p:cNvPr>
          <p:cNvSpPr txBox="1">
            <a:spLocks/>
          </p:cNvSpPr>
          <p:nvPr/>
        </p:nvSpPr>
        <p:spPr>
          <a:xfrm>
            <a:off x="6804722" y="4947323"/>
            <a:ext cx="77689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Gemeinden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Communes</a:t>
            </a:r>
          </a:p>
        </p:txBody>
      </p:sp>
      <p:sp>
        <p:nvSpPr>
          <p:cNvPr id="340" name="PlaceHolder 2">
            <a:extLst>
              <a:ext uri="{FF2B5EF4-FFF2-40B4-BE49-F238E27FC236}">
                <a16:creationId xmlns:a16="http://schemas.microsoft.com/office/drawing/2014/main" id="{FFFFF030-8B39-25CD-9979-953B1FE80A1B}"/>
              </a:ext>
            </a:extLst>
          </p:cNvPr>
          <p:cNvSpPr txBox="1">
            <a:spLocks/>
          </p:cNvSpPr>
          <p:nvPr/>
        </p:nvSpPr>
        <p:spPr>
          <a:xfrm>
            <a:off x="7607101" y="4947323"/>
            <a:ext cx="1205683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Öffentliche Partner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Partenaires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4" name="PlaceHolder 2">
            <a:extLst>
              <a:ext uri="{FF2B5EF4-FFF2-40B4-BE49-F238E27FC236}">
                <a16:creationId xmlns:a16="http://schemas.microsoft.com/office/drawing/2014/main" id="{6D3F059A-11CA-8AB2-F8C5-7CAD21849315}"/>
              </a:ext>
            </a:extLst>
          </p:cNvPr>
          <p:cNvSpPr txBox="1">
            <a:spLocks/>
          </p:cNvSpPr>
          <p:nvPr/>
        </p:nvSpPr>
        <p:spPr>
          <a:xfrm>
            <a:off x="4939311" y="3792062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Governance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Governance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6" name="PlaceHolder 2">
            <a:extLst>
              <a:ext uri="{FF2B5EF4-FFF2-40B4-BE49-F238E27FC236}">
                <a16:creationId xmlns:a16="http://schemas.microsoft.com/office/drawing/2014/main" id="{DA7C94AB-03DF-B2E9-702A-4F7203C60ED2}"/>
              </a:ext>
            </a:extLst>
          </p:cNvPr>
          <p:cNvSpPr txBox="1">
            <a:spLocks/>
          </p:cNvSpPr>
          <p:nvPr/>
        </p:nvSpPr>
        <p:spPr>
          <a:xfrm>
            <a:off x="5975684" y="3792062"/>
            <a:ext cx="1534677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Standards und 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Metadaten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Normes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métadonnées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8" name="PlaceHolder 2">
            <a:extLst>
              <a:ext uri="{FF2B5EF4-FFF2-40B4-BE49-F238E27FC236}">
                <a16:creationId xmlns:a16="http://schemas.microsoft.com/office/drawing/2014/main" id="{20BD9FAF-B6D8-132F-7389-1FB7F5266677}"/>
              </a:ext>
            </a:extLst>
          </p:cNvPr>
          <p:cNvSpPr txBox="1">
            <a:spLocks/>
          </p:cNvSpPr>
          <p:nvPr/>
        </p:nvSpPr>
        <p:spPr>
          <a:xfrm>
            <a:off x="7542497" y="3792062"/>
            <a:ext cx="119131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Geodienste und API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Géoservices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API</a:t>
            </a:r>
          </a:p>
        </p:txBody>
      </p:sp>
      <p:sp>
        <p:nvSpPr>
          <p:cNvPr id="370" name="PlaceHolder 2">
            <a:extLst>
              <a:ext uri="{FF2B5EF4-FFF2-40B4-BE49-F238E27FC236}">
                <a16:creationId xmlns:a16="http://schemas.microsoft.com/office/drawing/2014/main" id="{8DB66DD2-D11B-FC93-35E2-AFD93D8479FB}"/>
              </a:ext>
            </a:extLst>
          </p:cNvPr>
          <p:cNvSpPr txBox="1">
            <a:spLocks/>
          </p:cNvSpPr>
          <p:nvPr/>
        </p:nvSpPr>
        <p:spPr>
          <a:xfrm>
            <a:off x="8814082" y="3792062"/>
            <a:ext cx="1463409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Sicherheit und Resilienz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Sécurité</a:t>
            </a:r>
            <a:r>
              <a:rPr lang="de-CH" sz="10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résilience</a:t>
            </a:r>
            <a:endParaRPr lang="de-CH" sz="1000" b="1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PlaceHolder 2">
            <a:extLst>
              <a:ext uri="{FF2B5EF4-FFF2-40B4-BE49-F238E27FC236}">
                <a16:creationId xmlns:a16="http://schemas.microsoft.com/office/drawing/2014/main" id="{5447501C-3500-9BF9-8C4E-9FA6AEFD46A0}"/>
              </a:ext>
            </a:extLst>
          </p:cNvPr>
          <p:cNvSpPr txBox="1">
            <a:spLocks/>
          </p:cNvSpPr>
          <p:nvPr/>
        </p:nvSpPr>
        <p:spPr>
          <a:xfrm>
            <a:off x="5120400" y="2504559"/>
            <a:ext cx="81570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Suchen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Rechercher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PlaceHolder 2">
            <a:extLst>
              <a:ext uri="{FF2B5EF4-FFF2-40B4-BE49-F238E27FC236}">
                <a16:creationId xmlns:a16="http://schemas.microsoft.com/office/drawing/2014/main" id="{3F5759E3-539E-6969-6B82-880E9EB7C7A3}"/>
              </a:ext>
            </a:extLst>
          </p:cNvPr>
          <p:cNvSpPr txBox="1">
            <a:spLocks/>
          </p:cNvSpPr>
          <p:nvPr/>
        </p:nvSpPr>
        <p:spPr>
          <a:xfrm>
            <a:off x="6454956" y="2504559"/>
            <a:ext cx="914109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Vernetzen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Connecter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PlaceHolder 2">
            <a:extLst>
              <a:ext uri="{FF2B5EF4-FFF2-40B4-BE49-F238E27FC236}">
                <a16:creationId xmlns:a16="http://schemas.microsoft.com/office/drawing/2014/main" id="{F548BF48-108E-9202-1AFA-7BBAA50F5DD2}"/>
              </a:ext>
            </a:extLst>
          </p:cNvPr>
          <p:cNvSpPr txBox="1">
            <a:spLocks/>
          </p:cNvSpPr>
          <p:nvPr/>
        </p:nvSpPr>
        <p:spPr>
          <a:xfrm>
            <a:off x="7861899" y="2504559"/>
            <a:ext cx="1120187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Beziehen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Obtenir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365C0E41-0CEF-98F6-4B98-6705553F8BB2}"/>
              </a:ext>
            </a:extLst>
          </p:cNvPr>
          <p:cNvSpPr txBox="1">
            <a:spLocks/>
          </p:cNvSpPr>
          <p:nvPr/>
        </p:nvSpPr>
        <p:spPr>
          <a:xfrm>
            <a:off x="9315875" y="2504559"/>
            <a:ext cx="1205683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Integrieren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Intégrer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E51E991F-1897-7C8B-3ACB-C9BCE910D21A}"/>
              </a:ext>
            </a:extLst>
          </p:cNvPr>
          <p:cNvSpPr txBox="1">
            <a:spLocks/>
          </p:cNvSpPr>
          <p:nvPr/>
        </p:nvSpPr>
        <p:spPr>
          <a:xfrm>
            <a:off x="4573439" y="2951032"/>
            <a:ext cx="5522266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1417"/>
              </a:spcBef>
            </a:pPr>
            <a: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Verwaltung · Wirtschaft · Wissenschaft · Bevölkerung · Sicherheit</a:t>
            </a:r>
            <a:br>
              <a:rPr lang="de-CH" sz="10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Administration · Économie · Science · Population · Sécurité</a:t>
            </a:r>
            <a:endParaRPr lang="de-CH" sz="1000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BACABCBB-5030-9E6E-F51F-1668121148C9}"/>
              </a:ext>
            </a:extLst>
          </p:cNvPr>
          <p:cNvSpPr/>
          <p:nvPr/>
        </p:nvSpPr>
        <p:spPr>
          <a:xfrm>
            <a:off x="1105232" y="2383296"/>
            <a:ext cx="9823716" cy="917190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1C6B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40" name="Gerader Verbinder 8">
            <a:extLst>
              <a:ext uri="{FF2B5EF4-FFF2-40B4-BE49-F238E27FC236}">
                <a16:creationId xmlns:a16="http://schemas.microsoft.com/office/drawing/2014/main" id="{93B34125-E835-A364-E4DC-95047D2248EB}"/>
              </a:ext>
            </a:extLst>
          </p:cNvPr>
          <p:cNvCxnSpPr>
            <a:cxnSpLocks/>
          </p:cNvCxnSpPr>
          <p:nvPr/>
        </p:nvCxnSpPr>
        <p:spPr>
          <a:xfrm flipV="1">
            <a:off x="4573438" y="2921275"/>
            <a:ext cx="5522266" cy="14171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  <p:sp>
        <p:nvSpPr>
          <p:cNvPr id="47" name="PlaceHolder 2">
            <a:extLst>
              <a:ext uri="{FF2B5EF4-FFF2-40B4-BE49-F238E27FC236}">
                <a16:creationId xmlns:a16="http://schemas.microsoft.com/office/drawing/2014/main" id="{FFF153DE-2D93-1F22-E08B-F49513257214}"/>
              </a:ext>
            </a:extLst>
          </p:cNvPr>
          <p:cNvSpPr txBox="1">
            <a:spLocks/>
          </p:cNvSpPr>
          <p:nvPr/>
        </p:nvSpPr>
        <p:spPr>
          <a:xfrm>
            <a:off x="4694196" y="1756300"/>
            <a:ext cx="1319201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Fundierte Entscheidungen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décisions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éclairées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PlaceHolder 2">
            <a:extLst>
              <a:ext uri="{FF2B5EF4-FFF2-40B4-BE49-F238E27FC236}">
                <a16:creationId xmlns:a16="http://schemas.microsoft.com/office/drawing/2014/main" id="{18D301E2-9003-F020-3976-5389E6FE249A}"/>
              </a:ext>
            </a:extLst>
          </p:cNvPr>
          <p:cNvSpPr txBox="1">
            <a:spLocks/>
          </p:cNvSpPr>
          <p:nvPr/>
        </p:nvSpPr>
        <p:spPr>
          <a:xfrm>
            <a:off x="6154119" y="1756300"/>
            <a:ext cx="1185630" cy="30777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Effiziente Verwaltung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Une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gestion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efficace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PlaceHolder 2">
            <a:extLst>
              <a:ext uri="{FF2B5EF4-FFF2-40B4-BE49-F238E27FC236}">
                <a16:creationId xmlns:a16="http://schemas.microsoft.com/office/drawing/2014/main" id="{3B1E7552-993F-4485-4A72-D42049895B9E}"/>
              </a:ext>
            </a:extLst>
          </p:cNvPr>
          <p:cNvSpPr txBox="1">
            <a:spLocks/>
          </p:cNvSpPr>
          <p:nvPr/>
        </p:nvSpPr>
        <p:spPr>
          <a:xfrm>
            <a:off x="7359691" y="1756300"/>
            <a:ext cx="1491264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Innovation und Nachhaltigkeit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Innovation et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durabilité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PlaceHolder 2">
            <a:extLst>
              <a:ext uri="{FF2B5EF4-FFF2-40B4-BE49-F238E27FC236}">
                <a16:creationId xmlns:a16="http://schemas.microsoft.com/office/drawing/2014/main" id="{548911B3-0AF3-BC34-A35F-D8A80748ACA4}"/>
              </a:ext>
            </a:extLst>
          </p:cNvPr>
          <p:cNvSpPr txBox="1">
            <a:spLocks/>
          </p:cNvSpPr>
          <p:nvPr/>
        </p:nvSpPr>
        <p:spPr>
          <a:xfrm>
            <a:off x="8968267" y="1756300"/>
            <a:ext cx="1427999" cy="461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de-CH" sz="3000" b="0" u="none" strike="noStrike" kern="1200">
                <a:solidFill>
                  <a:srgbClr val="231F20"/>
                </a:solidFill>
                <a:effectLst/>
                <a:uFillTx/>
                <a:latin typeface="Geologica Thin"/>
                <a:ea typeface="+mj-ea"/>
                <a:cs typeface="+mj-cs"/>
              </a:defRPr>
            </a:lvl1pPr>
          </a:lstStyle>
          <a:p>
            <a:pPr algn="ctr">
              <a:spcBef>
                <a:spcPts val="431"/>
              </a:spcBef>
            </a:pPr>
            <a: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Souveränität und Resilienz</a:t>
            </a:r>
            <a:br>
              <a:rPr lang="de-CH" sz="10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Souveraineté</a:t>
            </a:r>
            <a:r>
              <a:rPr lang="de-CH" sz="10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0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résilience</a:t>
            </a:r>
            <a:endParaRPr lang="de-CH" sz="1000" i="1">
              <a:solidFill>
                <a:srgbClr val="1C6B8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FC20A64F-988A-213D-8516-32E640F38FF9}"/>
              </a:ext>
            </a:extLst>
          </p:cNvPr>
          <p:cNvSpPr/>
          <p:nvPr/>
        </p:nvSpPr>
        <p:spPr>
          <a:xfrm>
            <a:off x="1105232" y="1495254"/>
            <a:ext cx="9823716" cy="790628"/>
          </a:xfrm>
          <a:prstGeom prst="roundRect">
            <a:avLst>
              <a:gd name="adj" fmla="val 6949"/>
            </a:avLst>
          </a:prstGeom>
          <a:noFill/>
          <a:ln w="9525">
            <a:solidFill>
              <a:srgbClr val="D431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2" name="Rechteck 191">
            <a:extLst>
              <a:ext uri="{FF2B5EF4-FFF2-40B4-BE49-F238E27FC236}">
                <a16:creationId xmlns:a16="http://schemas.microsoft.com/office/drawing/2014/main" id="{147A4833-D1FA-6931-295C-E941BFDE5678}"/>
              </a:ext>
            </a:extLst>
          </p:cNvPr>
          <p:cNvSpPr/>
          <p:nvPr/>
        </p:nvSpPr>
        <p:spPr>
          <a:xfrm>
            <a:off x="5141581" y="1423210"/>
            <a:ext cx="432956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79655322-AC66-C74D-C03B-F565F5A5233B}"/>
              </a:ext>
            </a:extLst>
          </p:cNvPr>
          <p:cNvSpPr/>
          <p:nvPr/>
        </p:nvSpPr>
        <p:spPr>
          <a:xfrm>
            <a:off x="6541335" y="1424925"/>
            <a:ext cx="432956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7B128DA1-7CC5-0192-B7DE-886712A57898}"/>
              </a:ext>
            </a:extLst>
          </p:cNvPr>
          <p:cNvSpPr/>
          <p:nvPr/>
        </p:nvSpPr>
        <p:spPr>
          <a:xfrm>
            <a:off x="7881930" y="1409700"/>
            <a:ext cx="497411" cy="160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316" name="Grafik 315">
            <a:extLst>
              <a:ext uri="{FF2B5EF4-FFF2-40B4-BE49-F238E27FC236}">
                <a16:creationId xmlns:a16="http://schemas.microsoft.com/office/drawing/2014/main" id="{DE775641-56E5-CAB2-494F-A75BA081620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135" y="1298758"/>
            <a:ext cx="370410" cy="370410"/>
          </a:xfrm>
          <a:prstGeom prst="rect">
            <a:avLst/>
          </a:prstGeom>
        </p:spPr>
      </p:pic>
      <p:pic>
        <p:nvPicPr>
          <p:cNvPr id="310" name="Grafik 309">
            <a:extLst>
              <a:ext uri="{FF2B5EF4-FFF2-40B4-BE49-F238E27FC236}">
                <a16:creationId xmlns:a16="http://schemas.microsoft.com/office/drawing/2014/main" id="{7857E2A6-27AA-EACE-F8C1-FD4713F21E4E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174493" y="1305983"/>
            <a:ext cx="362739" cy="362739"/>
          </a:xfrm>
          <a:prstGeom prst="rect">
            <a:avLst/>
          </a:prstGeom>
        </p:spPr>
      </p:pic>
      <p:pic>
        <p:nvPicPr>
          <p:cNvPr id="322" name="Grafik 321">
            <a:extLst>
              <a:ext uri="{FF2B5EF4-FFF2-40B4-BE49-F238E27FC236}">
                <a16:creationId xmlns:a16="http://schemas.microsoft.com/office/drawing/2014/main" id="{CA51A436-8DFE-B4AD-09FD-1417ECFCA2E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331" y="1274179"/>
            <a:ext cx="451234" cy="451234"/>
          </a:xfrm>
          <a:prstGeom prst="rect">
            <a:avLst/>
          </a:prstGeom>
        </p:spPr>
      </p:pic>
      <p:pic>
        <p:nvPicPr>
          <p:cNvPr id="328" name="Grafik 327">
            <a:extLst>
              <a:ext uri="{FF2B5EF4-FFF2-40B4-BE49-F238E27FC236}">
                <a16:creationId xmlns:a16="http://schemas.microsoft.com/office/drawing/2014/main" id="{D279EA63-0A9F-026A-7CD5-549EBA12334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23" y="1299633"/>
            <a:ext cx="393473" cy="393473"/>
          </a:xfrm>
          <a:prstGeom prst="rect">
            <a:avLst/>
          </a:prstGeom>
        </p:spPr>
      </p:pic>
      <p:pic>
        <p:nvPicPr>
          <p:cNvPr id="362" name="Grafik 361">
            <a:extLst>
              <a:ext uri="{FF2B5EF4-FFF2-40B4-BE49-F238E27FC236}">
                <a16:creationId xmlns:a16="http://schemas.microsoft.com/office/drawing/2014/main" id="{D8F11DC1-B69E-337E-A4B4-6C8AC8E490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90095" y="1352602"/>
            <a:ext cx="112718" cy="11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2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24C36C84-D995-D6ED-0BF4-0AFB67C97CF9}"/>
              </a:ext>
            </a:extLst>
          </p:cNvPr>
          <p:cNvSpPr/>
          <p:nvPr/>
        </p:nvSpPr>
        <p:spPr>
          <a:xfrm>
            <a:off x="1066682" y="1476086"/>
            <a:ext cx="4785478" cy="30568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NGDI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bezeichnet den institutionellen und organisatorischen Rahmen der Zusammenarbeit von Bund, Kantonen und weiteren Partnern.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 </a:t>
            </a: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nationale Geoplattform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bezeichnet die gemeinsame technische Infrastruktur mit Daten, Diensten, Schnittstellen und Anwendungen.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ist die gemeinsame öffentliche Identität der NGDI und macht ihre Leistungen nach aussen sichtbar und wiedererkennbar.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swissgeo.ch</a:t>
            </a:r>
            <a:r>
              <a:rPr lang="de-CH" sz="1400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ist der nationale Zugang zu diesen Leistungen und ein wichtiger Kommunikations- und Nutzungskanal – aber nicht SWISSGEO als Ganzes.</a:t>
            </a:r>
          </a:p>
        </p:txBody>
      </p:sp>
      <p:sp>
        <p:nvSpPr>
          <p:cNvPr id="6" name="Textfeld 15">
            <a:extLst>
              <a:ext uri="{FF2B5EF4-FFF2-40B4-BE49-F238E27FC236}">
                <a16:creationId xmlns:a16="http://schemas.microsoft.com/office/drawing/2014/main" id="{3D94CCF7-99C2-4DAD-1E3B-D2255F86DCBE}"/>
              </a:ext>
            </a:extLst>
          </p:cNvPr>
          <p:cNvSpPr/>
          <p:nvPr/>
        </p:nvSpPr>
        <p:spPr>
          <a:xfrm>
            <a:off x="990720" y="693360"/>
            <a:ext cx="825691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err="1">
                <a:solidFill>
                  <a:srgbClr val="1C6B85"/>
                </a:solidFill>
                <a:latin typeface="Segoe UI Bold"/>
                <a:ea typeface="Segoe UI Black"/>
              </a:rPr>
              <a:t>Begriffsklärung</a:t>
            </a:r>
            <a:br>
              <a:rPr lang="de-CH" b="1">
                <a:solidFill>
                  <a:srgbClr val="266273"/>
                </a:solidFill>
                <a:latin typeface="Segoe UI"/>
              </a:rPr>
            </a:br>
            <a:r>
              <a:rPr lang="fr-FR" i="1">
                <a:solidFill>
                  <a:srgbClr val="1C6B85"/>
                </a:solidFill>
                <a:latin typeface="Segoe UI Semibold"/>
                <a:ea typeface="Segoe UI Black"/>
              </a:rPr>
              <a:t>Définition des termes</a:t>
            </a:r>
            <a:endParaRPr lang="en-US" b="1">
              <a:solidFill>
                <a:srgbClr val="1C6B85"/>
              </a:solidFill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80D7376-9D38-8305-40BE-966F26C69EE5}"/>
              </a:ext>
            </a:extLst>
          </p:cNvPr>
          <p:cNvSpPr/>
          <p:nvPr/>
        </p:nvSpPr>
        <p:spPr>
          <a:xfrm>
            <a:off x="6274677" y="1476086"/>
            <a:ext cx="5145865" cy="32895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L'INDG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désigne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cadre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institutionnel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organisationnel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coopération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entre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Confédération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cantons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d'autres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partenaires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plateforme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b="1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géographique</a:t>
            </a: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nationale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désigne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l’infrastructure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technique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comprenant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des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données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des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des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interfaces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des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l’identité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publique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l’INDG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;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elle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assure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visibilité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la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reconnaissance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prestations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à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l’extérieur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92230" indent="-285750">
              <a:lnSpc>
                <a:spcPct val="108000"/>
              </a:lnSpc>
              <a:spcBef>
                <a:spcPts val="99"/>
              </a:spcBef>
              <a:spcAft>
                <a:spcPts val="600"/>
              </a:spcAft>
              <a:buClr>
                <a:srgbClr val="006B87"/>
              </a:buClr>
              <a:buSzPct val="45000"/>
              <a:buFont typeface="Wingdings" panose="05000000000000000000" pitchFamily="2" charset="2"/>
              <a:buChar char="§"/>
            </a:pPr>
            <a:r>
              <a:rPr lang="de-CH" sz="1400" b="1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swissgeo.ch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portail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national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donnant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accès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à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prestations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constitue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canal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communication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d’utilisation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important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il ne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représente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SWISSGEO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dans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son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400" i="1" err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ensemble</a:t>
            </a:r>
            <a:r>
              <a:rPr lang="de-CH" sz="1400" i="1">
                <a:solidFill>
                  <a:srgbClr val="1C6B8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cxnSp>
        <p:nvCxnSpPr>
          <p:cNvPr id="15" name="Gerader Verbinder 8">
            <a:extLst>
              <a:ext uri="{FF2B5EF4-FFF2-40B4-BE49-F238E27FC236}">
                <a16:creationId xmlns:a16="http://schemas.microsoft.com/office/drawing/2014/main" id="{E127F6A6-329E-A4EA-847E-F256C732FBF4}"/>
              </a:ext>
            </a:extLst>
          </p:cNvPr>
          <p:cNvCxnSpPr>
            <a:cxnSpLocks/>
          </p:cNvCxnSpPr>
          <p:nvPr/>
        </p:nvCxnSpPr>
        <p:spPr>
          <a:xfrm flipV="1">
            <a:off x="6024004" y="1495004"/>
            <a:ext cx="0" cy="3270600"/>
          </a:xfrm>
          <a:prstGeom prst="straightConnector1">
            <a:avLst/>
          </a:prstGeom>
          <a:ln w="12700">
            <a:solidFill>
              <a:srgbClr val="C4D6DB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53869-A8F8-8C09-E9B9-AFE8CAC0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object 2">
            <a:extLst>
              <a:ext uri="{FF2B5EF4-FFF2-40B4-BE49-F238E27FC236}">
                <a16:creationId xmlns:a16="http://schemas.microsoft.com/office/drawing/2014/main" id="{2E18F86B-B9A4-E0A8-8DFE-140B1880E21B}"/>
              </a:ext>
            </a:extLst>
          </p:cNvPr>
          <p:cNvSpPr/>
          <p:nvPr/>
        </p:nvSpPr>
        <p:spPr>
          <a:xfrm>
            <a:off x="540360" y="540000"/>
            <a:ext cx="11096640" cy="5405760"/>
          </a:xfrm>
          <a:custGeom>
            <a:avLst/>
            <a:gdLst>
              <a:gd name="textAreaLeft" fmla="*/ 0 w 11096640"/>
              <a:gd name="textAreaRight" fmla="*/ 11109240 w 11096640"/>
              <a:gd name="textAreaTop" fmla="*/ 0 h 5405760"/>
              <a:gd name="textAreaBottom" fmla="*/ 5418360 h 5405760"/>
            </a:gdLst>
            <a:ahLst/>
            <a:cxnLst/>
            <a:rect l="textAreaLeft" t="textAreaTop" r="textAreaRight" b="textAreaBottom"/>
            <a:pathLst>
              <a:path w="11109325" h="5418455">
                <a:moveTo>
                  <a:pt x="11109325" y="0"/>
                </a:moveTo>
                <a:lnTo>
                  <a:pt x="0" y="0"/>
                </a:lnTo>
                <a:lnTo>
                  <a:pt x="0" y="5417997"/>
                </a:lnTo>
                <a:lnTo>
                  <a:pt x="11109325" y="5417997"/>
                </a:lnTo>
                <a:lnTo>
                  <a:pt x="11109325" y="0"/>
                </a:lnTo>
                <a:close/>
              </a:path>
            </a:pathLst>
          </a:custGeom>
          <a:solidFill>
            <a:srgbClr val="6D977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de-DE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260" name="object 4">
            <a:extLst>
              <a:ext uri="{FF2B5EF4-FFF2-40B4-BE49-F238E27FC236}">
                <a16:creationId xmlns:a16="http://schemas.microsoft.com/office/drawing/2014/main" id="{D9BCE31E-8E17-A025-F3B8-FA1AEDEDB25E}"/>
              </a:ext>
            </a:extLst>
          </p:cNvPr>
          <p:cNvGrpSpPr/>
          <p:nvPr/>
        </p:nvGrpSpPr>
        <p:grpSpPr>
          <a:xfrm>
            <a:off x="7315920" y="3069000"/>
            <a:ext cx="4321800" cy="2876760"/>
            <a:chOff x="7315920" y="3069000"/>
            <a:chExt cx="4321800" cy="2876760"/>
          </a:xfrm>
        </p:grpSpPr>
        <p:sp>
          <p:nvSpPr>
            <p:cNvPr id="261" name="object 5">
              <a:extLst>
                <a:ext uri="{FF2B5EF4-FFF2-40B4-BE49-F238E27FC236}">
                  <a16:creationId xmlns:a16="http://schemas.microsoft.com/office/drawing/2014/main" id="{6A01ED23-ACDE-C0C4-7101-A1344D3B6093}"/>
                </a:ext>
              </a:extLst>
            </p:cNvPr>
            <p:cNvSpPr/>
            <p:nvPr/>
          </p:nvSpPr>
          <p:spPr>
            <a:xfrm>
              <a:off x="7797600" y="3550680"/>
              <a:ext cx="3840120" cy="191340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1913400"/>
                <a:gd name="textAreaBottom" fmla="*/ 1926000 h 1913400"/>
              </a:gdLst>
              <a:ahLst/>
              <a:cxnLst/>
              <a:rect l="textAreaLeft" t="textAreaTop" r="textAreaRight" b="textAreaBottom"/>
              <a:pathLst>
                <a:path w="3852545" h="1925954">
                  <a:moveTo>
                    <a:pt x="1444472" y="963015"/>
                  </a:moveTo>
                  <a:lnTo>
                    <a:pt x="962977" y="963015"/>
                  </a:lnTo>
                  <a:lnTo>
                    <a:pt x="962977" y="1444345"/>
                  </a:lnTo>
                  <a:lnTo>
                    <a:pt x="481495" y="1444345"/>
                  </a:lnTo>
                  <a:lnTo>
                    <a:pt x="481495" y="962990"/>
                  </a:lnTo>
                  <a:lnTo>
                    <a:pt x="0" y="962990"/>
                  </a:lnTo>
                  <a:lnTo>
                    <a:pt x="0" y="1444472"/>
                  </a:lnTo>
                  <a:lnTo>
                    <a:pt x="481482" y="1444472"/>
                  </a:lnTo>
                  <a:lnTo>
                    <a:pt x="481482" y="1925675"/>
                  </a:lnTo>
                  <a:lnTo>
                    <a:pt x="1444472" y="1925675"/>
                  </a:lnTo>
                  <a:lnTo>
                    <a:pt x="1444472" y="1444345"/>
                  </a:lnTo>
                  <a:lnTo>
                    <a:pt x="1444472" y="963015"/>
                  </a:lnTo>
                  <a:close/>
                </a:path>
                <a:path w="3852545" h="1925954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  <a:path w="3852545" h="1925954">
                  <a:moveTo>
                    <a:pt x="3852011" y="962990"/>
                  </a:moveTo>
                  <a:lnTo>
                    <a:pt x="3370516" y="962990"/>
                  </a:lnTo>
                  <a:lnTo>
                    <a:pt x="3370516" y="1444472"/>
                  </a:lnTo>
                  <a:lnTo>
                    <a:pt x="3852011" y="1444472"/>
                  </a:lnTo>
                  <a:lnTo>
                    <a:pt x="3852011" y="9629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2" name="object 6">
              <a:extLst>
                <a:ext uri="{FF2B5EF4-FFF2-40B4-BE49-F238E27FC236}">
                  <a16:creationId xmlns:a16="http://schemas.microsoft.com/office/drawing/2014/main" id="{DA7BC7FE-A41D-ABF5-4AD4-BFBAF911E6B9}"/>
                </a:ext>
              </a:extLst>
            </p:cNvPr>
            <p:cNvSpPr/>
            <p:nvPr/>
          </p:nvSpPr>
          <p:spPr>
            <a:xfrm>
              <a:off x="9241920" y="3550680"/>
              <a:ext cx="1432080" cy="1432080"/>
            </a:xfrm>
            <a:custGeom>
              <a:avLst/>
              <a:gdLst>
                <a:gd name="textAreaLeft" fmla="*/ 0 w 1432080"/>
                <a:gd name="textAreaRight" fmla="*/ 1444680 w 1432080"/>
                <a:gd name="textAreaTop" fmla="*/ 0 h 1432080"/>
                <a:gd name="textAreaBottom" fmla="*/ 1444680 h 1432080"/>
              </a:gdLst>
              <a:ahLst/>
              <a:cxnLst/>
              <a:rect l="textAreaLeft" t="textAreaTop" r="textAreaRight" b="textAreaBottom"/>
              <a:pathLst>
                <a:path w="1444625" h="1444625">
                  <a:moveTo>
                    <a:pt x="481495" y="962990"/>
                  </a:moveTo>
                  <a:lnTo>
                    <a:pt x="0" y="962990"/>
                  </a:lnTo>
                  <a:lnTo>
                    <a:pt x="0" y="1444472"/>
                  </a:lnTo>
                  <a:lnTo>
                    <a:pt x="481495" y="1444472"/>
                  </a:lnTo>
                  <a:lnTo>
                    <a:pt x="481495" y="962990"/>
                  </a:lnTo>
                  <a:close/>
                </a:path>
                <a:path w="1444625" h="1444625">
                  <a:moveTo>
                    <a:pt x="481495" y="0"/>
                  </a:moveTo>
                  <a:lnTo>
                    <a:pt x="0" y="0"/>
                  </a:lnTo>
                  <a:lnTo>
                    <a:pt x="0" y="481482"/>
                  </a:lnTo>
                  <a:lnTo>
                    <a:pt x="481495" y="481482"/>
                  </a:lnTo>
                  <a:lnTo>
                    <a:pt x="481495" y="0"/>
                  </a:lnTo>
                  <a:close/>
                </a:path>
                <a:path w="1444625" h="1444625">
                  <a:moveTo>
                    <a:pt x="1444485" y="962990"/>
                  </a:moveTo>
                  <a:lnTo>
                    <a:pt x="962990" y="962990"/>
                  </a:lnTo>
                  <a:lnTo>
                    <a:pt x="962990" y="1444472"/>
                  </a:lnTo>
                  <a:lnTo>
                    <a:pt x="1444485" y="1444472"/>
                  </a:lnTo>
                  <a:lnTo>
                    <a:pt x="1444485" y="962990"/>
                  </a:lnTo>
                  <a:close/>
                </a:path>
                <a:path w="1444625" h="1444625">
                  <a:moveTo>
                    <a:pt x="1444485" y="0"/>
                  </a:moveTo>
                  <a:lnTo>
                    <a:pt x="962990" y="0"/>
                  </a:lnTo>
                  <a:lnTo>
                    <a:pt x="962990" y="481482"/>
                  </a:lnTo>
                  <a:lnTo>
                    <a:pt x="1444485" y="481482"/>
                  </a:lnTo>
                  <a:lnTo>
                    <a:pt x="1444485" y="0"/>
                  </a:lnTo>
                  <a:close/>
                </a:path>
              </a:pathLst>
            </a:custGeom>
            <a:solidFill>
              <a:srgbClr val="FFFFFF">
                <a:alpha val="9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object 7">
              <a:extLst>
                <a:ext uri="{FF2B5EF4-FFF2-40B4-BE49-F238E27FC236}">
                  <a16:creationId xmlns:a16="http://schemas.microsoft.com/office/drawing/2014/main" id="{37F8794F-A524-08DA-2886-403C87AF0897}"/>
                </a:ext>
              </a:extLst>
            </p:cNvPr>
            <p:cNvSpPr/>
            <p:nvPr/>
          </p:nvSpPr>
          <p:spPr>
            <a:xfrm>
              <a:off x="8278920" y="4032000"/>
              <a:ext cx="2876760" cy="950760"/>
            </a:xfrm>
            <a:custGeom>
              <a:avLst/>
              <a:gdLst>
                <a:gd name="textAreaLeft" fmla="*/ 0 w 2876760"/>
                <a:gd name="textAreaRight" fmla="*/ 2889360 w 2876760"/>
                <a:gd name="textAreaTop" fmla="*/ 0 h 950760"/>
                <a:gd name="textAreaBottom" fmla="*/ 963360 h 950760"/>
              </a:gdLst>
              <a:ahLst/>
              <a:cxnLst/>
              <a:rect l="textAreaLeft" t="textAreaTop" r="textAreaRight" b="textAreaBottom"/>
              <a:pathLst>
                <a:path w="2889250" h="963295">
                  <a:moveTo>
                    <a:pt x="481495" y="0"/>
                  </a:moveTo>
                  <a:lnTo>
                    <a:pt x="0" y="0"/>
                  </a:lnTo>
                  <a:lnTo>
                    <a:pt x="0" y="962977"/>
                  </a:lnTo>
                  <a:lnTo>
                    <a:pt x="481495" y="962977"/>
                  </a:lnTo>
                  <a:lnTo>
                    <a:pt x="481495" y="0"/>
                  </a:lnTo>
                  <a:close/>
                </a:path>
                <a:path w="2889250" h="963295">
                  <a:moveTo>
                    <a:pt x="2889034" y="0"/>
                  </a:moveTo>
                  <a:lnTo>
                    <a:pt x="2407539" y="0"/>
                  </a:lnTo>
                  <a:lnTo>
                    <a:pt x="2407539" y="481482"/>
                  </a:lnTo>
                  <a:lnTo>
                    <a:pt x="2889034" y="481482"/>
                  </a:lnTo>
                  <a:lnTo>
                    <a:pt x="2889034" y="0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4" name="object 8">
              <a:extLst>
                <a:ext uri="{FF2B5EF4-FFF2-40B4-BE49-F238E27FC236}">
                  <a16:creationId xmlns:a16="http://schemas.microsoft.com/office/drawing/2014/main" id="{3C0905D7-1879-BD1D-7346-B7EA92911EB1}"/>
                </a:ext>
              </a:extLst>
            </p:cNvPr>
            <p:cNvSpPr/>
            <p:nvPr/>
          </p:nvSpPr>
          <p:spPr>
            <a:xfrm>
              <a:off x="7315920" y="3069000"/>
              <a:ext cx="3840120" cy="2876760"/>
            </a:xfrm>
            <a:custGeom>
              <a:avLst/>
              <a:gdLst>
                <a:gd name="textAreaLeft" fmla="*/ 0 w 3840120"/>
                <a:gd name="textAreaRight" fmla="*/ 3852720 w 3840120"/>
                <a:gd name="textAreaTop" fmla="*/ 0 h 2876760"/>
                <a:gd name="textAreaBottom" fmla="*/ 2889360 h 2876760"/>
              </a:gdLst>
              <a:ahLst/>
              <a:cxnLst/>
              <a:rect l="textAreaLeft" t="textAreaTop" r="textAreaRight" b="textAreaBottom"/>
              <a:pathLst>
                <a:path w="3852545" h="2889250">
                  <a:moveTo>
                    <a:pt x="481482" y="1926018"/>
                  </a:moveTo>
                  <a:lnTo>
                    <a:pt x="0" y="1926018"/>
                  </a:lnTo>
                  <a:lnTo>
                    <a:pt x="0" y="2407513"/>
                  </a:lnTo>
                  <a:lnTo>
                    <a:pt x="481482" y="2407513"/>
                  </a:lnTo>
                  <a:lnTo>
                    <a:pt x="481482" y="1926018"/>
                  </a:lnTo>
                  <a:close/>
                </a:path>
                <a:path w="3852545" h="2889250">
                  <a:moveTo>
                    <a:pt x="1444510" y="481495"/>
                  </a:moveTo>
                  <a:lnTo>
                    <a:pt x="963015" y="481495"/>
                  </a:lnTo>
                  <a:lnTo>
                    <a:pt x="963015" y="962990"/>
                  </a:lnTo>
                  <a:lnTo>
                    <a:pt x="1444510" y="962990"/>
                  </a:lnTo>
                  <a:lnTo>
                    <a:pt x="1444510" y="481495"/>
                  </a:lnTo>
                  <a:close/>
                </a:path>
                <a:path w="3852545" h="2889250">
                  <a:moveTo>
                    <a:pt x="1926005" y="963002"/>
                  </a:moveTo>
                  <a:lnTo>
                    <a:pt x="1444510" y="963002"/>
                  </a:lnTo>
                  <a:lnTo>
                    <a:pt x="1444510" y="1444485"/>
                  </a:lnTo>
                  <a:lnTo>
                    <a:pt x="1926005" y="1444485"/>
                  </a:lnTo>
                  <a:lnTo>
                    <a:pt x="1926005" y="963002"/>
                  </a:lnTo>
                  <a:close/>
                </a:path>
                <a:path w="3852545" h="2889250">
                  <a:moveTo>
                    <a:pt x="2888983" y="0"/>
                  </a:moveTo>
                  <a:lnTo>
                    <a:pt x="2407501" y="0"/>
                  </a:lnTo>
                  <a:lnTo>
                    <a:pt x="2407501" y="481495"/>
                  </a:lnTo>
                  <a:lnTo>
                    <a:pt x="2888983" y="481495"/>
                  </a:lnTo>
                  <a:lnTo>
                    <a:pt x="2888983" y="0"/>
                  </a:lnTo>
                  <a:close/>
                </a:path>
                <a:path w="3852545" h="2889250">
                  <a:moveTo>
                    <a:pt x="3370491" y="1926018"/>
                  </a:moveTo>
                  <a:lnTo>
                    <a:pt x="2407513" y="1926018"/>
                  </a:lnTo>
                  <a:lnTo>
                    <a:pt x="2407513" y="2407348"/>
                  </a:lnTo>
                  <a:lnTo>
                    <a:pt x="2407513" y="2888678"/>
                  </a:lnTo>
                  <a:lnTo>
                    <a:pt x="2889008" y="2888678"/>
                  </a:lnTo>
                  <a:lnTo>
                    <a:pt x="2889008" y="2407348"/>
                  </a:lnTo>
                  <a:lnTo>
                    <a:pt x="3370491" y="2407348"/>
                  </a:lnTo>
                  <a:lnTo>
                    <a:pt x="3370491" y="1926018"/>
                  </a:lnTo>
                  <a:close/>
                </a:path>
                <a:path w="3852545" h="2889250">
                  <a:moveTo>
                    <a:pt x="3852037" y="1444485"/>
                  </a:moveTo>
                  <a:lnTo>
                    <a:pt x="3370542" y="1444485"/>
                  </a:lnTo>
                  <a:lnTo>
                    <a:pt x="3370542" y="1925967"/>
                  </a:lnTo>
                  <a:lnTo>
                    <a:pt x="3852037" y="1925967"/>
                  </a:lnTo>
                  <a:lnTo>
                    <a:pt x="3852037" y="14444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endParaRPr lang="de-DE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65" name="object 17">
            <a:extLst>
              <a:ext uri="{FF2B5EF4-FFF2-40B4-BE49-F238E27FC236}">
                <a16:creationId xmlns:a16="http://schemas.microsoft.com/office/drawing/2014/main" id="{464B6FF1-2DFB-F7FA-3F19-3582372E8DEE}"/>
              </a:ext>
            </a:extLst>
          </p:cNvPr>
          <p:cNvSpPr/>
          <p:nvPr/>
        </p:nvSpPr>
        <p:spPr>
          <a:xfrm>
            <a:off x="11444400" y="6372720"/>
            <a:ext cx="192600" cy="1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algn="r" defTabSz="914400">
              <a:lnSpc>
                <a:spcPts val="955"/>
              </a:lnSpc>
            </a:pPr>
            <a:fld id="{06014168-0735-4D64-8B97-9FE5C0968E4C}" type="slidenum">
              <a:rPr lang="de-CH" sz="800" b="0" u="none" strike="noStrike">
                <a:solidFill>
                  <a:srgbClr val="1C6B85"/>
                </a:solidFill>
                <a:effectLst/>
                <a:uFillTx/>
                <a:latin typeface="Segoe UI"/>
              </a:rPr>
              <a:t>9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4DD8F07F-400E-C894-32CC-375A74395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20" y="1262160"/>
            <a:ext cx="707436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CH" sz="3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SWISSGEO: Absicht und Rahmen</a:t>
            </a:r>
            <a:endParaRPr lang="en-US" sz="3000" b="0" u="none" strike="noStrike"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PlaceHolder 2">
            <a:extLst>
              <a:ext uri="{FF2B5EF4-FFF2-40B4-BE49-F238E27FC236}">
                <a16:creationId xmlns:a16="http://schemas.microsoft.com/office/drawing/2014/main" id="{DDA170C2-6F77-BF7E-09CC-22A3E159DA62}"/>
              </a:ext>
            </a:extLst>
          </p:cNvPr>
          <p:cNvSpPr txBox="1">
            <a:spLocks/>
          </p:cNvSpPr>
          <p:nvPr/>
        </p:nvSpPr>
        <p:spPr>
          <a:xfrm>
            <a:off x="1523520" y="1767044"/>
            <a:ext cx="7573680" cy="73866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0" algn="l"/>
              </a:tabLst>
              <a:defRPr lang="en-US" sz="2800" b="0" u="none" strike="noStrike" kern="1200">
                <a:solidFill>
                  <a:srgbClr val="000000"/>
                </a:solidFill>
                <a:effectLst/>
                <a:uFillTx/>
                <a:latin typeface="Calibri"/>
                <a:ea typeface="+mj-ea"/>
                <a:cs typeface="+mj-cs"/>
              </a:defRPr>
            </a:lvl1pPr>
          </a:lstStyle>
          <a:p>
            <a:pPr>
              <a:spcBef>
                <a:spcPts val="1417"/>
              </a:spcBef>
            </a:pP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SWISSGEO :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objectif</a:t>
            </a:r>
            <a:r>
              <a:rPr lang="de-CH" sz="3000" b="1" i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 et </a:t>
            </a:r>
            <a:r>
              <a:rPr lang="de-CH" sz="3000" b="1" i="1" err="1">
                <a:solidFill>
                  <a:schemeClr val="bg1"/>
                </a:solidFill>
                <a:latin typeface="Segoe UI" panose="020B0502040204020203" pitchFamily="34" charset="0"/>
                <a:ea typeface="Segoe UI Black"/>
                <a:cs typeface="Segoe UI" panose="020B0502040204020203" pitchFamily="34" charset="0"/>
              </a:rPr>
              <a:t>cadre</a:t>
            </a:r>
            <a:br>
              <a:rPr lang="de-CH" sz="3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Peter Staub</a:t>
            </a:r>
            <a:endParaRPr lang="de-CH" sz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Gerader Verbinder 8">
            <a:extLst>
              <a:ext uri="{FF2B5EF4-FFF2-40B4-BE49-F238E27FC236}">
                <a16:creationId xmlns:a16="http://schemas.microsoft.com/office/drawing/2014/main" id="{8BC92B79-F7E6-7FE1-DAA2-46453AE97925}"/>
              </a:ext>
            </a:extLst>
          </p:cNvPr>
          <p:cNvCxnSpPr>
            <a:cxnSpLocks/>
          </p:cNvCxnSpPr>
          <p:nvPr/>
        </p:nvCxnSpPr>
        <p:spPr>
          <a:xfrm>
            <a:off x="1523520" y="1764248"/>
            <a:ext cx="5736816" cy="0"/>
          </a:xfrm>
          <a:prstGeom prst="straightConnector1">
            <a:avLst/>
          </a:prstGeom>
          <a:ln w="12700">
            <a:solidFill>
              <a:schemeClr val="bg1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252774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lassic">
      <a:dk1>
        <a:srgbClr val="000000"/>
      </a:dk1>
      <a:lt1>
        <a:srgbClr val="FFFFFF"/>
      </a:lt1>
      <a:dk2>
        <a:srgbClr val="2E2706"/>
      </a:dk2>
      <a:lt2>
        <a:srgbClr val="EEEEEE"/>
      </a:lt2>
      <a:accent1>
        <a:srgbClr val="3465A4"/>
      </a:accent1>
      <a:accent2>
        <a:srgbClr val="168253"/>
      </a:accent2>
      <a:accent3>
        <a:srgbClr val="D62E4E"/>
      </a:accent3>
      <a:accent4>
        <a:srgbClr val="729FCF"/>
      </a:accent4>
      <a:accent5>
        <a:srgbClr val="5EB91E"/>
      </a:accent5>
      <a:accent6>
        <a:srgbClr val="EA7500"/>
      </a:accent6>
      <a:hlink>
        <a:srgbClr val="0060FF"/>
      </a:hlink>
      <a:folHlink>
        <a:srgbClr val="8020D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3521</Words>
  <Application>Microsoft Office PowerPoint</Application>
  <PresentationFormat>Breitbild</PresentationFormat>
  <Paragraphs>474</Paragraphs>
  <Slides>37</Slides>
  <Notes>32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9" baseType="lpstr">
      <vt:lpstr>Times New Roman</vt:lpstr>
      <vt:lpstr>Segoe UI Black</vt:lpstr>
      <vt:lpstr>Wingdings</vt:lpstr>
      <vt:lpstr>Segoe UI Bold</vt:lpstr>
      <vt:lpstr>Geologica Thin</vt:lpstr>
      <vt:lpstr>Symbol</vt:lpstr>
      <vt:lpstr>Arial</vt:lpstr>
      <vt:lpstr>Segoe UI Semibold</vt:lpstr>
      <vt:lpstr>Segoe UI</vt:lpstr>
      <vt:lpstr>Wingdings,sans-serif</vt:lpstr>
      <vt:lpstr>Calibri</vt:lpstr>
      <vt:lpstr>Office Theme</vt:lpstr>
      <vt:lpstr>SWISSGEO – Das Wo ist hier.</vt:lpstr>
      <vt:lpstr>PowerPoint-Präsentation</vt:lpstr>
      <vt:lpstr>PowerPoint-Präsentation</vt:lpstr>
      <vt:lpstr>NGDI / SWISSGEO</vt:lpstr>
      <vt:lpstr>4.</vt:lpstr>
      <vt:lpstr>PowerPoint-Präsentation</vt:lpstr>
      <vt:lpstr>4.</vt:lpstr>
      <vt:lpstr>PowerPoint-Präsentation</vt:lpstr>
      <vt:lpstr>SWISSGEO: Absicht und Rahmen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</vt:lpstr>
      <vt:lpstr>PowerPoint-Präsentation</vt:lpstr>
      <vt:lpstr>PowerPoint-Präsentation</vt:lpstr>
      <vt:lpstr> </vt:lpstr>
      <vt:lpstr>Danke. Merci.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25482_Swissgeo_Office_Vorlagen_7.2025.indd</dc:title>
  <dc:subject/>
  <dc:creator>Ibele Patrick swisstopo</dc:creator>
  <dc:description/>
  <cp:lastModifiedBy>Frapolli Florian swisstopo</cp:lastModifiedBy>
  <cp:revision>5</cp:revision>
  <cp:lastPrinted>2026-07-29T11:51:51Z</cp:lastPrinted>
  <dcterms:created xsi:type="dcterms:W3CDTF">2025-08-07T13:01:49Z</dcterms:created>
  <dcterms:modified xsi:type="dcterms:W3CDTF">2026-08-14T07:03:48Z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2025-08-07T00:00:00Z</vt:filetime>
  </property>
  <property fmtid="{D5CDD505-2E9C-101B-9397-08002B2CF9AE}" pid="3" name="Creator">
    <vt:lpwstr>Adobe InDesign 20.1 (Macintosh)</vt:lpwstr>
  </property>
  <property fmtid="{D5CDD505-2E9C-101B-9397-08002B2CF9AE}" pid="4" name="GTS_PDFXVersion">
    <vt:lpwstr>PDF/X-4</vt:lpwstr>
  </property>
  <property fmtid="{D5CDD505-2E9C-101B-9397-08002B2CF9AE}" pid="5" name="HiddenSlides">
    <vt:i4>1</vt:i4>
  </property>
  <property fmtid="{D5CDD505-2E9C-101B-9397-08002B2CF9AE}" pid="6" name="LastSaved">
    <vt:filetime>2025-08-07T00:00:00Z</vt:filetime>
  </property>
  <property fmtid="{D5CDD505-2E9C-101B-9397-08002B2CF9AE}" pid="7" name="MSIP_Label_aa112399-b73b-40c1-8af2-919b124b9d91_ActionId">
    <vt:lpwstr>cb996579-bd49-4c51-809a-f905aa1ca82a</vt:lpwstr>
  </property>
  <property fmtid="{D5CDD505-2E9C-101B-9397-08002B2CF9AE}" pid="8" name="MSIP_Label_aa112399-b73b-40c1-8af2-919b124b9d91_ContentBits">
    <vt:lpwstr>0</vt:lpwstr>
  </property>
  <property fmtid="{D5CDD505-2E9C-101B-9397-08002B2CF9AE}" pid="9" name="MSIP_Label_aa112399-b73b-40c1-8af2-919b124b9d91_Enabled">
    <vt:lpwstr>true</vt:lpwstr>
  </property>
  <property fmtid="{D5CDD505-2E9C-101B-9397-08002B2CF9AE}" pid="10" name="MSIP_Label_aa112399-b73b-40c1-8af2-919b124b9d91_Method">
    <vt:lpwstr>Privileged</vt:lpwstr>
  </property>
  <property fmtid="{D5CDD505-2E9C-101B-9397-08002B2CF9AE}" pid="11" name="MSIP_Label_aa112399-b73b-40c1-8af2-919b124b9d91_Name">
    <vt:lpwstr>L2</vt:lpwstr>
  </property>
  <property fmtid="{D5CDD505-2E9C-101B-9397-08002B2CF9AE}" pid="12" name="MSIP_Label_aa112399-b73b-40c1-8af2-919b124b9d91_SetDate">
    <vt:lpwstr>2025-11-26T13:54:36Z</vt:lpwstr>
  </property>
  <property fmtid="{D5CDD505-2E9C-101B-9397-08002B2CF9AE}" pid="13" name="MSIP_Label_aa112399-b73b-40c1-8af2-919b124b9d91_SiteId">
    <vt:lpwstr>6ae27add-8276-4a38-88c1-3a9c1f973767</vt:lpwstr>
  </property>
  <property fmtid="{D5CDD505-2E9C-101B-9397-08002B2CF9AE}" pid="14" name="MSIP_Label_aa112399-b73b-40c1-8af2-919b124b9d91_Tag">
    <vt:lpwstr>10, 0, 1, 1</vt:lpwstr>
  </property>
  <property fmtid="{D5CDD505-2E9C-101B-9397-08002B2CF9AE}" pid="15" name="Notes">
    <vt:i4>28</vt:i4>
  </property>
  <property fmtid="{D5CDD505-2E9C-101B-9397-08002B2CF9AE}" pid="16" name="PresentationFormat">
    <vt:lpwstr>Breitbild</vt:lpwstr>
  </property>
  <property fmtid="{D5CDD505-2E9C-101B-9397-08002B2CF9AE}" pid="17" name="Producer">
    <vt:lpwstr>Adobe PDF Library 17.0</vt:lpwstr>
  </property>
  <property fmtid="{D5CDD505-2E9C-101B-9397-08002B2CF9AE}" pid="18" name="Slides">
    <vt:i4>35</vt:i4>
  </property>
</Properties>
</file>